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372" r:id="rId2"/>
    <p:sldId id="383" r:id="rId3"/>
    <p:sldId id="384" r:id="rId4"/>
    <p:sldId id="301" r:id="rId5"/>
    <p:sldId id="387" r:id="rId6"/>
    <p:sldId id="385" r:id="rId7"/>
    <p:sldId id="386" r:id="rId8"/>
    <p:sldId id="370" r:id="rId9"/>
    <p:sldId id="381" r:id="rId10"/>
    <p:sldId id="382" r:id="rId11"/>
  </p:sldIdLst>
  <p:sldSz cx="9144000" cy="5143500" type="screen16x9"/>
  <p:notesSz cx="9856788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B4B"/>
    <a:srgbClr val="568424"/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68" autoAdjust="0"/>
    <p:restoredTop sz="90664" autoAdjust="0"/>
  </p:normalViewPr>
  <p:slideViewPr>
    <p:cSldViewPr snapToGrid="0">
      <p:cViewPr>
        <p:scale>
          <a:sx n="90" d="100"/>
          <a:sy n="90" d="100"/>
        </p:scale>
        <p:origin x="-720" y="-234"/>
      </p:cViewPr>
      <p:guideLst>
        <p:guide orient="horz" pos="2160"/>
        <p:guide orient="horz" pos="1620"/>
        <p:guide pos="384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322373-E206-42A0-9C75-8454C6F6EC73}" type="doc">
      <dgm:prSet loTypeId="urn:microsoft.com/office/officeart/2005/8/layout/process4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F6A0EBE5-82F3-471D-AB46-8FF17F7A1751}">
      <dgm:prSet phldrT="[Text]"/>
      <dgm:spPr/>
      <dgm:t>
        <a:bodyPr/>
        <a:lstStyle/>
        <a:p>
          <a:pPr rtl="0"/>
          <a:r>
            <a:rPr lang="en-GB" dirty="0" smtClean="0"/>
            <a:t>SHOULD: I can generate a range of ideas.  Product analysis page.</a:t>
          </a:r>
          <a:endParaRPr lang="en-GB" dirty="0"/>
        </a:p>
      </dgm:t>
    </dgm:pt>
    <dgm:pt modelId="{BF89C017-B39B-44F5-B6BE-1FA3A26C3EBD}" type="parTrans" cxnId="{B9E054DE-CD79-400B-8101-DF24C1E3FA7F}">
      <dgm:prSet/>
      <dgm:spPr/>
      <dgm:t>
        <a:bodyPr/>
        <a:lstStyle/>
        <a:p>
          <a:endParaRPr lang="en-GB"/>
        </a:p>
      </dgm:t>
    </dgm:pt>
    <dgm:pt modelId="{F35AC09F-D1A1-400F-9AF6-2EE69A500116}" type="sibTrans" cxnId="{B9E054DE-CD79-400B-8101-DF24C1E3FA7F}">
      <dgm:prSet/>
      <dgm:spPr/>
      <dgm:t>
        <a:bodyPr/>
        <a:lstStyle/>
        <a:p>
          <a:endParaRPr lang="en-GB"/>
        </a:p>
      </dgm:t>
    </dgm:pt>
    <dgm:pt modelId="{671594B5-5532-45D4-9FE1-11E74B2DEDA1}">
      <dgm:prSet phldrT="[Text]"/>
      <dgm:spPr/>
      <dgm:t>
        <a:bodyPr/>
        <a:lstStyle/>
        <a:p>
          <a:pPr rtl="0"/>
          <a:r>
            <a:rPr lang="en-GB" dirty="0" smtClean="0"/>
            <a:t>COULD: I can generate a 5+ ideas. I have added line, weight, colour and some annotation.  Product analysis page linked to your TMG</a:t>
          </a:r>
          <a:endParaRPr lang="en-GB" dirty="0"/>
        </a:p>
      </dgm:t>
    </dgm:pt>
    <dgm:pt modelId="{33C742EA-12AB-4414-83E4-6A56545E59EF}" type="parTrans" cxnId="{F2ABA787-8C68-495D-84CB-8610F39BE4C9}">
      <dgm:prSet/>
      <dgm:spPr/>
      <dgm:t>
        <a:bodyPr/>
        <a:lstStyle/>
        <a:p>
          <a:endParaRPr lang="en-US"/>
        </a:p>
      </dgm:t>
    </dgm:pt>
    <dgm:pt modelId="{2A5E5BF1-2787-482A-A4B7-5671FA50EED2}" type="sibTrans" cxnId="{F2ABA787-8C68-495D-84CB-8610F39BE4C9}">
      <dgm:prSet/>
      <dgm:spPr/>
      <dgm:t>
        <a:bodyPr/>
        <a:lstStyle/>
        <a:p>
          <a:endParaRPr lang="en-US"/>
        </a:p>
      </dgm:t>
    </dgm:pt>
    <dgm:pt modelId="{9B958815-CC68-43E0-A27E-89FCE835A0F2}">
      <dgm:prSet phldrT="[Text]"/>
      <dgm:spPr/>
      <dgm:t>
        <a:bodyPr/>
        <a:lstStyle/>
        <a:p>
          <a:pPr rtl="0"/>
          <a:r>
            <a:rPr lang="en-GB" dirty="0" smtClean="0"/>
            <a:t>SOME: I can produce a wide range of ideas for my product that look very realistic.  Detailed product analysis page applying ACCESS FM and linked to your TMG.</a:t>
          </a:r>
          <a:endParaRPr lang="en-GB" dirty="0"/>
        </a:p>
      </dgm:t>
    </dgm:pt>
    <dgm:pt modelId="{50583C88-CB6C-4A23-AE62-9B70A020CD97}" type="parTrans" cxnId="{B9BC7E12-BF2E-4CDE-A27F-D16A4FF251B0}">
      <dgm:prSet/>
      <dgm:spPr/>
      <dgm:t>
        <a:bodyPr/>
        <a:lstStyle/>
        <a:p>
          <a:endParaRPr lang="en-US"/>
        </a:p>
      </dgm:t>
    </dgm:pt>
    <dgm:pt modelId="{EEECF92F-21D0-48C8-9C8E-3784C3355C6A}" type="sibTrans" cxnId="{B9BC7E12-BF2E-4CDE-A27F-D16A4FF251B0}">
      <dgm:prSet/>
      <dgm:spPr/>
      <dgm:t>
        <a:bodyPr/>
        <a:lstStyle/>
        <a:p>
          <a:endParaRPr lang="en-US"/>
        </a:p>
      </dgm:t>
    </dgm:pt>
    <dgm:pt modelId="{F4D14383-78F6-4BF9-A79E-4C38B903E124}" type="pres">
      <dgm:prSet presAssocID="{23322373-E206-42A0-9C75-8454C6F6EC7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8F3E0D5-D364-42E5-9BDE-F14AA8C6018D}" type="pres">
      <dgm:prSet presAssocID="{9B958815-CC68-43E0-A27E-89FCE835A0F2}" presName="boxAndChildren" presStyleCnt="0"/>
      <dgm:spPr/>
    </dgm:pt>
    <dgm:pt modelId="{B3185DF0-C4ED-4525-8B2D-8B820881E7FD}" type="pres">
      <dgm:prSet presAssocID="{9B958815-CC68-43E0-A27E-89FCE835A0F2}" presName="parentTextBox" presStyleLbl="node1" presStyleIdx="0" presStyleCnt="3"/>
      <dgm:spPr/>
      <dgm:t>
        <a:bodyPr/>
        <a:lstStyle/>
        <a:p>
          <a:endParaRPr lang="en-US"/>
        </a:p>
      </dgm:t>
    </dgm:pt>
    <dgm:pt modelId="{9D2D2A0D-0661-4F65-9ADB-734C01984C38}" type="pres">
      <dgm:prSet presAssocID="{2A5E5BF1-2787-482A-A4B7-5671FA50EED2}" presName="sp" presStyleCnt="0"/>
      <dgm:spPr/>
      <dgm:t>
        <a:bodyPr/>
        <a:lstStyle/>
        <a:p>
          <a:endParaRPr lang="en-US"/>
        </a:p>
      </dgm:t>
    </dgm:pt>
    <dgm:pt modelId="{6E50EE68-6473-405E-A44E-172F431DA878}" type="pres">
      <dgm:prSet presAssocID="{671594B5-5532-45D4-9FE1-11E74B2DEDA1}" presName="arrowAndChildren" presStyleCnt="0"/>
      <dgm:spPr/>
      <dgm:t>
        <a:bodyPr/>
        <a:lstStyle/>
        <a:p>
          <a:endParaRPr lang="en-US"/>
        </a:p>
      </dgm:t>
    </dgm:pt>
    <dgm:pt modelId="{D24AE253-BEAD-4267-ACA9-40C892FD1AE8}" type="pres">
      <dgm:prSet presAssocID="{671594B5-5532-45D4-9FE1-11E74B2DEDA1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9F1FD43B-0690-4228-AE4C-2AE092E2F70D}" type="pres">
      <dgm:prSet presAssocID="{F35AC09F-D1A1-400F-9AF6-2EE69A500116}" presName="sp" presStyleCnt="0"/>
      <dgm:spPr/>
      <dgm:t>
        <a:bodyPr/>
        <a:lstStyle/>
        <a:p>
          <a:endParaRPr lang="en-US"/>
        </a:p>
      </dgm:t>
    </dgm:pt>
    <dgm:pt modelId="{F7847D0D-E328-484F-A3DD-02EEEE4BE0AA}" type="pres">
      <dgm:prSet presAssocID="{F6A0EBE5-82F3-471D-AB46-8FF17F7A1751}" presName="arrowAndChildren" presStyleCnt="0"/>
      <dgm:spPr/>
      <dgm:t>
        <a:bodyPr/>
        <a:lstStyle/>
        <a:p>
          <a:endParaRPr lang="en-US"/>
        </a:p>
      </dgm:t>
    </dgm:pt>
    <dgm:pt modelId="{F1992D49-26C0-4B48-A11F-AA97C1A8F2E9}" type="pres">
      <dgm:prSet presAssocID="{F6A0EBE5-82F3-471D-AB46-8FF17F7A1751}" presName="parentTextArrow" presStyleLbl="node1" presStyleIdx="2" presStyleCnt="3"/>
      <dgm:spPr/>
      <dgm:t>
        <a:bodyPr/>
        <a:lstStyle/>
        <a:p>
          <a:endParaRPr lang="en-GB"/>
        </a:p>
      </dgm:t>
    </dgm:pt>
  </dgm:ptLst>
  <dgm:cxnLst>
    <dgm:cxn modelId="{22F3422E-576C-4588-A45D-CEE433948E82}" type="presOf" srcId="{671594B5-5532-45D4-9FE1-11E74B2DEDA1}" destId="{D24AE253-BEAD-4267-ACA9-40C892FD1AE8}" srcOrd="0" destOrd="0" presId="urn:microsoft.com/office/officeart/2005/8/layout/process4"/>
    <dgm:cxn modelId="{F2ABA787-8C68-495D-84CB-8610F39BE4C9}" srcId="{23322373-E206-42A0-9C75-8454C6F6EC73}" destId="{671594B5-5532-45D4-9FE1-11E74B2DEDA1}" srcOrd="1" destOrd="0" parTransId="{33C742EA-12AB-4414-83E4-6A56545E59EF}" sibTransId="{2A5E5BF1-2787-482A-A4B7-5671FA50EED2}"/>
    <dgm:cxn modelId="{2E3F3B4A-2F4A-4F0C-9493-AE9E6BD00B89}" type="presOf" srcId="{9B958815-CC68-43E0-A27E-89FCE835A0F2}" destId="{B3185DF0-C4ED-4525-8B2D-8B820881E7FD}" srcOrd="0" destOrd="0" presId="urn:microsoft.com/office/officeart/2005/8/layout/process4"/>
    <dgm:cxn modelId="{B9BC7E12-BF2E-4CDE-A27F-D16A4FF251B0}" srcId="{23322373-E206-42A0-9C75-8454C6F6EC73}" destId="{9B958815-CC68-43E0-A27E-89FCE835A0F2}" srcOrd="2" destOrd="0" parTransId="{50583C88-CB6C-4A23-AE62-9B70A020CD97}" sibTransId="{EEECF92F-21D0-48C8-9C8E-3784C3355C6A}"/>
    <dgm:cxn modelId="{94A76DDB-8266-42FC-8056-EACF01F009FE}" type="presOf" srcId="{F6A0EBE5-82F3-471D-AB46-8FF17F7A1751}" destId="{F1992D49-26C0-4B48-A11F-AA97C1A8F2E9}" srcOrd="0" destOrd="0" presId="urn:microsoft.com/office/officeart/2005/8/layout/process4"/>
    <dgm:cxn modelId="{B9E054DE-CD79-400B-8101-DF24C1E3FA7F}" srcId="{23322373-E206-42A0-9C75-8454C6F6EC73}" destId="{F6A0EBE5-82F3-471D-AB46-8FF17F7A1751}" srcOrd="0" destOrd="0" parTransId="{BF89C017-B39B-44F5-B6BE-1FA3A26C3EBD}" sibTransId="{F35AC09F-D1A1-400F-9AF6-2EE69A500116}"/>
    <dgm:cxn modelId="{118C7569-9826-4454-A981-DD7ED674FEFA}" type="presOf" srcId="{23322373-E206-42A0-9C75-8454C6F6EC73}" destId="{F4D14383-78F6-4BF9-A79E-4C38B903E124}" srcOrd="0" destOrd="0" presId="urn:microsoft.com/office/officeart/2005/8/layout/process4"/>
    <dgm:cxn modelId="{FD3AFCC2-478A-46C1-8D3F-0A7A67DDA2EC}" type="presParOf" srcId="{F4D14383-78F6-4BF9-A79E-4C38B903E124}" destId="{F8F3E0D5-D364-42E5-9BDE-F14AA8C6018D}" srcOrd="0" destOrd="0" presId="urn:microsoft.com/office/officeart/2005/8/layout/process4"/>
    <dgm:cxn modelId="{0F917D7D-54D6-4267-95B4-A132723AA741}" type="presParOf" srcId="{F8F3E0D5-D364-42E5-9BDE-F14AA8C6018D}" destId="{B3185DF0-C4ED-4525-8B2D-8B820881E7FD}" srcOrd="0" destOrd="0" presId="urn:microsoft.com/office/officeart/2005/8/layout/process4"/>
    <dgm:cxn modelId="{0A16BBA5-4D54-4FBF-AF51-0704ECB141B3}" type="presParOf" srcId="{F4D14383-78F6-4BF9-A79E-4C38B903E124}" destId="{9D2D2A0D-0661-4F65-9ADB-734C01984C38}" srcOrd="1" destOrd="0" presId="urn:microsoft.com/office/officeart/2005/8/layout/process4"/>
    <dgm:cxn modelId="{A62B9E8A-F3A4-4C1E-9BD8-4F275BA0FFE9}" type="presParOf" srcId="{F4D14383-78F6-4BF9-A79E-4C38B903E124}" destId="{6E50EE68-6473-405E-A44E-172F431DA878}" srcOrd="2" destOrd="0" presId="urn:microsoft.com/office/officeart/2005/8/layout/process4"/>
    <dgm:cxn modelId="{14FE8FA2-B868-4A70-BC78-118603032340}" type="presParOf" srcId="{6E50EE68-6473-405E-A44E-172F431DA878}" destId="{D24AE253-BEAD-4267-ACA9-40C892FD1AE8}" srcOrd="0" destOrd="0" presId="urn:microsoft.com/office/officeart/2005/8/layout/process4"/>
    <dgm:cxn modelId="{6D215BEE-F648-431D-99BF-F5AA39BB75D8}" type="presParOf" srcId="{F4D14383-78F6-4BF9-A79E-4C38B903E124}" destId="{9F1FD43B-0690-4228-AE4C-2AE092E2F70D}" srcOrd="3" destOrd="0" presId="urn:microsoft.com/office/officeart/2005/8/layout/process4"/>
    <dgm:cxn modelId="{BF0DDE34-7E07-44A6-862A-A3974D421B83}" type="presParOf" srcId="{F4D14383-78F6-4BF9-A79E-4C38B903E124}" destId="{F7847D0D-E328-484F-A3DD-02EEEE4BE0AA}" srcOrd="4" destOrd="0" presId="urn:microsoft.com/office/officeart/2005/8/layout/process4"/>
    <dgm:cxn modelId="{8A7C0E36-AB85-41B4-90CD-AFF298B624C5}" type="presParOf" srcId="{F7847D0D-E328-484F-A3DD-02EEEE4BE0AA}" destId="{F1992D49-26C0-4B48-A11F-AA97C1A8F2E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185DF0-C4ED-4525-8B2D-8B820881E7FD}">
      <dsp:nvSpPr>
        <dsp:cNvPr id="0" name=""/>
        <dsp:cNvSpPr/>
      </dsp:nvSpPr>
      <dsp:spPr>
        <a:xfrm>
          <a:off x="0" y="3060594"/>
          <a:ext cx="4228951" cy="100455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SOME: I can produce a wide range of ideas for my product that look very realistic.  Detailed product analysis page applying ACCESS FM and linked to your TMG.</a:t>
          </a:r>
          <a:endParaRPr lang="en-GB" sz="1400" kern="1200" dirty="0"/>
        </a:p>
      </dsp:txBody>
      <dsp:txXfrm>
        <a:off x="0" y="3060594"/>
        <a:ext cx="4228951" cy="1004555"/>
      </dsp:txXfrm>
    </dsp:sp>
    <dsp:sp modelId="{D24AE253-BEAD-4267-ACA9-40C892FD1AE8}">
      <dsp:nvSpPr>
        <dsp:cNvPr id="0" name=""/>
        <dsp:cNvSpPr/>
      </dsp:nvSpPr>
      <dsp:spPr>
        <a:xfrm rot="10800000">
          <a:off x="0" y="1530656"/>
          <a:ext cx="4228951" cy="1545006"/>
        </a:xfrm>
        <a:prstGeom prst="upArrowCallout">
          <a:avLst/>
        </a:prstGeom>
        <a:solidFill>
          <a:schemeClr val="accent4">
            <a:hueOff val="-5598875"/>
            <a:satOff val="2630"/>
            <a:lumOff val="98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COULD: I can generate a 5+ ideas. I have added line, weight, colour and some annotation.  Product analysis page linked to your TMG</a:t>
          </a:r>
          <a:endParaRPr lang="en-GB" sz="1400" kern="1200" dirty="0"/>
        </a:p>
      </dsp:txBody>
      <dsp:txXfrm rot="10800000">
        <a:off x="0" y="1530656"/>
        <a:ext cx="4228951" cy="1003899"/>
      </dsp:txXfrm>
    </dsp:sp>
    <dsp:sp modelId="{F1992D49-26C0-4B48-A11F-AA97C1A8F2E9}">
      <dsp:nvSpPr>
        <dsp:cNvPr id="0" name=""/>
        <dsp:cNvSpPr/>
      </dsp:nvSpPr>
      <dsp:spPr>
        <a:xfrm rot="10800000">
          <a:off x="0" y="718"/>
          <a:ext cx="4228951" cy="1545006"/>
        </a:xfrm>
        <a:prstGeom prst="upArrowCallout">
          <a:avLst/>
        </a:prstGeom>
        <a:solidFill>
          <a:schemeClr val="accent4">
            <a:hueOff val="-11197750"/>
            <a:satOff val="5260"/>
            <a:lumOff val="19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SHOULD: I can generate a range of ideas.  Product analysis page.</a:t>
          </a:r>
          <a:endParaRPr lang="en-GB" sz="1400" kern="1200" dirty="0"/>
        </a:p>
      </dsp:txBody>
      <dsp:txXfrm rot="10800000">
        <a:off x="0" y="718"/>
        <a:ext cx="4228951" cy="10038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82139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5AE6A-CECE-4BBB-9778-FBCB3582A707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82139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0BCB7-6B44-4E5B-99D4-A6D1C5FB30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3878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82139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BDBA1-9B47-4977-AA56-B6A2F5E54892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62238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5219" y="3228707"/>
            <a:ext cx="7886351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82139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437EE1-5C5C-4ED7-BFFF-7D62D4B85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781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217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694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7695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5434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76885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94052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84116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60289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69927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29978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66677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57244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24615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43534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69090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02303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083459" y="37486"/>
            <a:ext cx="2754876" cy="27548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831" y="1539363"/>
            <a:ext cx="3810000" cy="381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DO NOW TASKS: </a:t>
            </a:r>
          </a:p>
          <a:p>
            <a:r>
              <a:rPr lang="en-GB" sz="2400" u="sng" dirty="0" smtClean="0">
                <a:solidFill>
                  <a:schemeClr val="bg1"/>
                </a:solidFill>
              </a:rPr>
              <a:t>BRONZE/SILVER/GOLD: </a:t>
            </a:r>
            <a:r>
              <a:rPr lang="en-GB" sz="2400" dirty="0" smtClean="0">
                <a:solidFill>
                  <a:schemeClr val="bg1"/>
                </a:solidFill>
              </a:rPr>
              <a:t>Which of these products do you prefer and why?</a:t>
            </a:r>
          </a:p>
          <a:p>
            <a:r>
              <a:rPr lang="en-GB" sz="2400" u="sng" dirty="0" smtClean="0">
                <a:solidFill>
                  <a:schemeClr val="bg1"/>
                </a:solidFill>
              </a:rPr>
              <a:t>SILVER/GOLD: </a:t>
            </a:r>
            <a:r>
              <a:rPr lang="en-GB" sz="2400" dirty="0" smtClean="0">
                <a:solidFill>
                  <a:schemeClr val="bg1"/>
                </a:solidFill>
              </a:rPr>
              <a:t> How could you re-design one of these products?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4" name="Cloud Callout 3"/>
          <p:cNvSpPr/>
          <p:nvPr/>
        </p:nvSpPr>
        <p:spPr>
          <a:xfrm>
            <a:off x="6653058" y="1214681"/>
            <a:ext cx="3013587" cy="1248697"/>
          </a:xfrm>
          <a:prstGeom prst="cloudCallout">
            <a:avLst>
              <a:gd name="adj1" fmla="val 31364"/>
              <a:gd name="adj2" fmla="val 123705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Shape/Size/Colour/Style?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790" y="1737852"/>
            <a:ext cx="3413022" cy="34130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370" y="2792362"/>
            <a:ext cx="2500092" cy="27051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009" y="3106994"/>
            <a:ext cx="2036506" cy="2036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92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681" name="AutoShape 9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475" y="168274"/>
            <a:ext cx="7024951" cy="49670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500" y="599348"/>
            <a:ext cx="25474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 smtClean="0"/>
              <a:t>How</a:t>
            </a:r>
            <a:r>
              <a:rPr lang="en-GB" sz="2800" b="1" dirty="0" smtClean="0"/>
              <a:t> </a:t>
            </a:r>
            <a:r>
              <a:rPr lang="en-GB" sz="2800" dirty="0" smtClean="0"/>
              <a:t>could this</a:t>
            </a:r>
          </a:p>
          <a:p>
            <a:r>
              <a:rPr lang="en-GB" sz="2800" dirty="0" smtClean="0"/>
              <a:t>be improved?</a:t>
            </a:r>
          </a:p>
          <a:p>
            <a:r>
              <a:rPr lang="en-GB" sz="2800" dirty="0" smtClean="0"/>
              <a:t>What’s missing?</a:t>
            </a:r>
            <a:endParaRPr lang="en-GB" sz="2800" dirty="0"/>
          </a:p>
        </p:txBody>
      </p:sp>
      <p:sp>
        <p:nvSpPr>
          <p:cNvPr id="7" name="Rectangle 6"/>
          <p:cNvSpPr/>
          <p:nvPr/>
        </p:nvSpPr>
        <p:spPr>
          <a:xfrm>
            <a:off x="0" y="80254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400" b="1" dirty="0" smtClean="0">
                <a:latin typeface="Century Gothic" panose="020B0502020202020204" pitchFamily="34" charset="0"/>
              </a:rPr>
              <a:t>Plenary</a:t>
            </a:r>
            <a:endParaRPr lang="en-GB" sz="44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2" descr="data:image/jpeg;base64,/9j/4AAQSkZJRgABAQAAAQABAAD/2wCEAAkGBhQQEBUUExQWFRUWFxgYFhYWGBoZHxgaHBcVFxgXHBoXHCYeGxkjGhUXHy8gIycqLCwsGB8xNTAqNSYsLCkBCQoKDgwOGg8PGikkHiQsLCkqKS4uNTUpMCwsKSwpLS4pKSopLC0vKSkvLCksKSopKSwqKSwpKiosLCo1LCwvKf/AABEIALkBEAMBIgACEQEDEQH/xAAcAAEAAgIDAQAAAAAAAAAAAAAABgcEBQEDCAL/xABHEAACAQIDBQUEBwYDBgcBAAABAgMAEQQSIQUGMUFRBxMiYXEygZGhI0JSYrHB0RQzcoLh8CSSokNTY7LC0ggVFzREVPEW/8QAGgEBAQADAQEAAAAAAAAAAAAAAAECAwQFBv/EAC8RAQABAwIEBAUDBQAAAAAAAAABAgMREjEEIUFxE1Hh8GGBkaHRIiMyFGKxwfH/2gAMAwEAAhEDEQA/ALxpSlApSlApSlApXBa1RjbfaVs/CXEmJQsPqR/SN6WS9veRQSiuL1Tm2v8AxAjUYXDE9Hna3+iMk/6hUE2z2mbQxdw+JZFP1Ifoh6XXxH3sauEy9E7Y3qwuDH+InjjP2WYZj6IPEfcKg21u3jCx6QQyzH7RtEv+q7f6aorNrfmeJ5n1POgNXBlasvb9iCfDhYQOhdz8wB+FbLZfb8pIGIwrKObROHt/KwU/AmqZvS9MD1jsPeLD42PvMPKsi87cVPRlOqnyIrZV5I2XtCfDyCaB3iZfrqco9CT4SvkdPKre3R7blYBMeoXl+0ReJD/GouUPmLj0FTCrZpXThcWkqB42V0YXVlIII6gjQ13VApSlApSlApSlApSlApSlApSlApSlApSlApStbtrb8OEikllcKsShn5kAmy6DiWOgHM0GyrpxOMSJS0jqijizMFA950qgN5u3fFzkrhQMNHyYgPIR1JPhX0ANutV7tHa02JbNPLJK3WRi1vTMbD3VR6M2120bOw9wspxDDlAuYf5zZPgTUB21/wCIDEyXGGgjhH2pCZG+AyqPnVTg19XphG52zvdjMZ/7jESyD7GbKn+RLL8q07yZbAg8LgAcuRpevrP5mqOvO54C3r+ldsIIvc30t0Ar7SAkXtYdToPidKzcNslnvx8Nrn2ALmwJeSwtfmARQYd67EiJFwNOp0HxOldr4iBIye8+kK+FUTOVbo7SWXS31AeIIPKtVhsHiMY+WNJJn6KGcj3C9hTJhmSYqNOL5j0QX/1Gw+F6xpNsn6iBfNvGfn4flUy2P2H42YXmMeHFuDHO3+VL295Fa3be40+yZ45ZY0xMKsGNs2VgDqjjRlB68PM8KwiuKpxExlJmI3a7YuOxUso/ZYmlmykaR9+R95Q6sEPmLWqRYzs022QcTJEzuRdgZEZyONimbX+H5VLcbvYm1MCkGzXXBurXlwlxCZFt7KvGBmW+ulr/AFrWrRybEmjBdVOEYOD3oxdgq3PhPNr6C5PLhrWWFmUe3Y37xGz5D3TmFr+OFwTE5HEMh1RvMWPmKvDdDtgw2MKxT/4ac2GVz4HP3JOGvRrHpequ3xxOGxsV8pmnCgDFKojQsLC7ytZGUm+gv0BFVvHimjuhsygkFSbjzsRw9R86K9rg1zXmbcrtYxWBsiscRCP9hKfEo/4b8beWo+6KvLdDtDwm01+hfLLa7QvZXHXS9mHmtx6VBJ6VxeuaBSlKBSlKBSlKBSlKBSlKBSlKD4lkCgk8ALn0GpqlN1HfbuH2mJmsmImRo2GrRFBePT6yKFQEcfaPOrl2jCXhkUcWRlHqVIH41R3Z3tIYKaRPYDnxKdMkg0Nvun5GrCSrreHdufATGKdMp4qw1WRfto3Bl+Y5gVra9SbU2Th9owGKZA6nW3Ahvto31H8+B58ao3e7s1l2e5YkyYcmySgZbNyjl4iNuhtlbSxHCiobXamHYi9rDqbAfE1mYWaGMMZiyNqFjiW7g8mZ5BlUc7LqfKucPtmSWQLhMOO8IsLBppCdDmBa7Agi4twudaZHxhdm51LA3UZtQQo8Iu3iboOYU1rX2oR7Cqvn7R+LaD3AVNNkdjmOxLZpskGY3IbxPrr+7jvb0JWpPiewqBI8vezmXKSD9Fr5917Vr8s1611XKY3aqrtFKocPhpsVJlRZJXPJQXPwF9Kl+G7OMXKFbFzLAgFlMz5mtr4VUHzOl+fnWDhJ8RsiYhszQuRmMbZBKFvbK+UlW1PEaX1FXLscbM2nhD+yy9xLdS7OwMylSDkk71iWjNrEKcpHPlUirXGaZ5ebpt1WZpirnPbb6+it5uxiaUXwglksL5pkEKtp9UuQTrw0t51lbndokmyh+w4yDuhGxGbKVZSST9Io9sa6MNbW9rSpVh9vJs/GlkxIlW7d7hsJeYSDKFjtEqiPDvmBYsZCTwsaiXafvlHtJVDJDAYyxU376Y6EBCYxkRCdbZj15WOcbYnmwu4r2jHb1TzauzGx5jmindYihYyRyp3YW/C7A2bW+luGpBFYMm9MESlBKcRIgYHu079bW9rvmdY/XMTrpY86GCNlvY5eZtp8eFTPcbd3/wA4ldMTje6CBSIyczyC1jkUkLoFFzqdRpzrip4SxYmLkZ/TnHPZZruXKZoqnMTvy3aTeyaM4oyQIkKmxCRyZ8hAAJLKAoYkZrJ4RfSsGLbMoN2bOf8AifSW1uCM97G/Sr5wvZ7hsKUODhRm5y4izvfqnefR+4JfzrYz7orio2THWkQ+woOZlPNxLkBU8si+HT3V1W7tN2jxKJiY+89vVaqNGInf/Hf0yrfYHZ+mNjjxOLxhlDgHJER4fuM7XCkcCoXSp7gNzcHCpWDDRnqzoJCfPNKSbelh5VWu9m50+xT3+Hnz4dmC66G5uQrpwbQHxL8Fru2f2nQLGA8EmfoHGS/XUEge4n1rO9am7TE2bvhzG+adWfv9nJNyu3MxVb1xO2Jxjv8AnLu3l7PVmlZsMqxMDwX92x8rex7tPIVB8X3uEnMcwZJYyPEpsymwIIYHXQgg3v51Mtr9pDHTvwFtpHhFKcQOM0ozDzyAVosNuri9pENDhciakyuWGa9tWkkPiOn1R1rpu10VRGmOfWfP446NfDUXqZnxJ5dI6x8/+pzuZ26TQAJjQcRFw79Ld4v8Y0D++x82q6th7xYfGxCXDyrKnMqdVPRlOqnyIFeYdo9mmLwozBonPNY3u3pZgA3oL1p9j7fmwc3eQyNh5l0JGgNvqsp5eRBHpWh2PZFKqXcrt2imyxY8CCTQCUfu38zxKHz1XzFWvDMHAZSCCLgg3BHUEcRUH3SlKBSlKBSlKBSlKBSlKDqxcmWNmHJSfgCa88b97Nmw8wxUfiiI+lUcVN9X9Dfj19RXomVMykHgQR8dKr/FYLKWRxfiCDz+PEEVYER3X3xaIqr3tpbyB1FvLyqy8PjI8THY5WDLY3AYMp4qynRl8vhaqg382NKkccmGAyxXDqBrlAAX+UAH0uK6dzt+CNL8PaU8vP8ArWTFsN/uyXKDJhlZowLmIXZ4hzaInWWEfY9parTY2159mTiaIjUFb8VkQ2uvXkOhBFel9kbdSdBrf5FT+RqMb89mSYvNLAESVtWU+GOc/et+6nPJxox48dMJgnExiWr3U7RhiUYKcjGxZM4VhoRa7Ah016aGtjtPfPDQ+CPKJCL6EzzEhRcgC4UgL7RsdL6VRe2dhSYd3VlZShs6OLNGejDp0YaGsTZ2H7yVUzhLn2jy8/Xp52ri/pf7px9/q5I4PniKpx5eqe74713w7RLCih/CRK6tIPvd0twh6EsTztqCa7VCeAJ91W/sbsswcQDTy958AD5jlb41Jg2GhTJh4lt0A/Ph8q2WootU4txydVuzRZjTSpjYJbGzR4abFdxE2hY8DlHhWwsGY2AGY++rT2VuFs/DaiI4h1tdpzmAJ4eAWTkeIPCo5t7cBMSGkhMcE17CMsFSYn6sebhILi6jQ5h1tUd3f32kwv0OIBkiU2sCMykX4H6wGuh4ciK9DhblmZ/cho4qi7pzan5eq38VtRTGE5FSMiquW1yALXy2Oh4G4PCq+2/2dlmafBgxFPHkvlAyi5ZGv4DcEgE26EVkL2mwM2WFFi0v3mJuRfS4CRcTa51YDSo5tXfBsQcrNLiiSLJbuor9BDFqw9bH0tr2379iadNNOfi8/h7HF6tUzp++W42L2xNlRcdD+0tH+7nFhIvDjcWY/euD1vxrIk7X86skQ/ZUUeA5BO7G3mVRTex1U89b2vCMLuvLMxsuXW5VQWK34AgXy9LOQfWunF7EfDnPYSIpGbRhY30V1IDLfrwPImvI0U6tXV7mqZjDP2ttNsebKk8z3/ezSFyB0CraNF8vgRXQm6b28ToGPBBdifLwjj6XqwuzzZ+F2n4XxBjcf/FQCMkDmrnRh/CAR5Vbuxt38LhB9BEqHgW4ufV2u3zrlucVFE6erKKYecdjCTY+KR8ZgyVYeHvEsbXHjTNoSLcDyPKrJ/8A7VsRCThryMzKEMa5ios11yfUk0GjDhmK5rXqZ757d2dHC0WPeIq3+ybxsTyIRfGD97T1rzbtacYfFyHCd/DHc913l1fIeF7cj+Fq22L03I5x+GExhZm38ZiWXWPFDRV8WaxspHjB8Ivz0F9Sdb1odvwYPERBIlknxXdgl4tcsh+qxH0YiUaaFj0KiohHvG5v3wE4NrCQtZSOdlYA+YNSnYW5W0NqosryLDhzcqzHKCASCUjTU2sRc2Gh10roRB2zRsUaxsbEXBHuINveDUr3M7SMXs0gQPnivdsPISV88h4qfNfeDVlbD7I8DADnR8U4FyZLhR1IjjOg/iY1FN9NwIGzPg17t19qNSWW17ZrNqupAutxqL2vrtptVVbM4omdlu7ldqmE2mAqt3U/OGQgN55DwcemvUCpkDXizFQSQvllVlYag8D6g86sfcrtxxOEyx4q+KgGme/0qD1Pt+ja/erXMYYPRtK027e9uG2hH3mGlVx9YcGU9GU6qfXToTW5qBSlKBSlKBSlKBWq2zscSjMvtj5jp61taUFcYjCshII4cqg+3+z9HYzYY91Lxt9U9dBwvzHDyq79p7JWYdG5H8j5VD8fs9o2IIsfxrLKKo2HvRJhpu7kBjkXQqeB9Ooq293t6FmW2nDVTr6+oqEb4bmLjVzL4JlHhPDNzsenkajOwWxUAfvFYGJgCSPK4N+B9R5URb29W58O0IwWurqLRzKLvGPskf7WHqh1HLyoTe3cebBy5GQBjqhU3jmH2om/FDqKujdjfASWDGzfj/WpJtLZcONhaORFdG1ZDp4vto3GOQfaHHnxvSYXLzrutvwcMRFiUM0IOgvZ4+uRv+k6VLcN2hxkSCCFHI1Vp5BEES/FlLHvGFxwAAsa1u/vZs+EvICZIb2E9rNGeUeIUcDyEg0OnUVXeIwzRtlYWP4+Y6jzrVNumWWc7pxtvfh5Qqz4h5Aua8OHtHGCbgAPbN6nUG4tUbOypMUwaKARJawJYgHzLSHVuuWw8qle5OAwMjwglRmZVkaQjMCRwGY5VzMMoYfaB4iryg2KIAP2fDwtcDMJHKkEaX8SMSLjW7a9KyiIjY3eW9o7vzYcZnAK/aU5gD0NuHvqUbCx0BuUiDKFXNACQy2HjY2/fITrmN8vNbC9XFvlu9AcDO+MaGMhGJaFcgja2ZFzatIS2UZWsGB0UaV5r7zLZ1JRwQRY2seIZSNRVRYkWBlKNNhcscR8WTODxJVWyqLKbG3L0FZ+HOBMOZmnGIC2dieB+utgO7KXuLMCCON6guD3oLMBLlUE+KRVa/PxZFcISTa5t56njxi9uRDLlDTOpvmkOVL30KxLpb1te3CtVdrX1mOzbRc09Inu+tpYEFkkwqtnAZ5O6vkTKbh1caAkA3AJAI0Oth3YjtO2lJH3bYuTLaxIyqxHQuoDn3mtJjtsyzCzuco4ItlUeirpWDWc0U1bxlqblt55APokSFiBmdAczG97lmJN766fkLamSYsbsST1Jv8AjXxSsgrf7A31xODXJG94ze8barrxI+yT5ced60Fc1YmYnMEThce7XaGstneYxyKb+0EuepDAqx8xa/Ei/HP2lv5C2do1kxUuWzd2osAbCxYAILgWuLnjVM4DZEs5tGhbz5fHhUw2PuAwH0shseKIbA+RPOujx6pjZu8acMLefGvivC5jVgSVgiBka/DxuNAbdPgK6di7hYiY3swA45QWPvy3Aq5N3NxcFAisbSXsdNFHrbxMR5n3VKe+CLZVCRD6ykBRyFraE/dtevNvcbTEz1lsosV3OcqJO6k+EcTYKZo5U6HKfMX4W+6Rap3uf275WEG007txp3yqbfzoNV9VuPIVvNtbPLsTYGxsXUEHhoGBsV9/uNR3a26UWIXLMovrlYWDC1uB940rXY461eq8Parynr2nqXuFrtRq3jz/ACuXBY9JkWSJ1dGF1ZSGBHUEaGsivNUWE2jsFzLg5DJATdkIup/jjv8A6l18xVobj9tGFx+WOU/s050yOfCx+4/D+VrHpeu1yrFpXAauaBSlKBSlKBWNjsAsq2Yeh5ismlBBtqbIaI2PubrWmxGGzaHj/fyqzcRh1dSrC4NRHbWwjHqNV5Hp5GrlFcbR2I0bZ4vUr+Yrd7s742skh8rn8/1rYSR30NR/a+wcxzpo/wAm/Q1kLNilWZeVyLXIDBlP1WU6Mh6eelqqzfvsnsGkwiFlF2fCg3ZBzfDMfaTrGdR8BXfu/vS8Dd3JfTkeXpVj4DaaTINbjiCDYg9QeINTCZeUMRhGiOYG68M1virA8D1Bra4LfzGwLlixU6La2XOWAHQZr2HlV3789mseMzSxZYsQ3FyLR4j7syj2JDyccfkKG23u9Jh5XR42jkT24n9pfMfaTowrFkzMXt1cUgkxmJxM8oJ8BbQdLM1wAR0APlzrV7R2ksgCpEkarwtq3oz8WrX0oFKUoFK5rsgwzSGyKWPQC9B1VyBUv2D2bYjEHxAqOi6n3ngKsfYfZvh8NYvYt0HiY/zEf8orZRbqr2hrruU0fylUmytz8RiLWXKvVtPlxqwd3eyeMAPKwIv9bW9uNkH5mp5jti93EWWFkVRc6kkDXxMpJIXQ62FayBiR4SVuLj8mtzrfFjT+qr+PnDRVf1fpo5VdIlnYTZ0GHUlEXw/We3oMv1QfK1+l6wxK+ITPkHtMt+BBF7DKvi4AcRbWvhWmVgLjLdbmwJazBh7Qup0HCshpTma7EuztJljuWuTpfLpYAAeO3DQjW/oRat04qiadOJ/16vJrv3OdExPiZjHbnn68voxME5N7ZkPMHT/9ra4Ryl+JB4i2YNbhcf2R1FdMmeQm4Ck2zKlmdv4m9hCbcrnz51gba3kjwwPeuqeQN2PoBrXz/H8Fw3EV6qcx8Y39Y7voOA4virdvFzHb3tPaW3xW2ZCCFAhVtDfxO3IeHMT6Zmt92tTtDHJhlLyyhGta8jZnPOwC+FRoNFHS9V1tvtNZrrh1y/ffU+4cB86heM2jJMxaRyxPMm9YWuGtWudMc/Od/TtGIba7tde8p3tvtLAJEC5j9t/yH6/CoHjca0zl2tc6mwA+QrHpXQ1rA3I7ZMXs/LHITiIBpkc+JB9xzc2+61x0tV+7o9oGE2ml4JBnAu0TeF19V5j7wuPOvIVd2ExjwuskbMjqbqykgqeoI1FB7cpVSdkvaw+NBw2J8WIRSyMLDvlHtC3ASAa2GhHSxvauDxiTRrJGwZGAKkcwf74UHdSlKBSlKBXy6AixFweVfVKCK7a3dy3ePVeY5j+lRySPkas21aDbW7we7RjXmvX0/SrkVztbYqyjoRwbp6+VarZ22JcHJlf+hqXywlTYitdtDZqyrYi45dR6fpVRKdi7wpMvI3FmU68eRHMV1b07oQbQiAkDXX93KmssHoeMkfVDr0vyrdXkwbg3JXkw/D+lTrd/eoSAAmzURSO+O482BlAlC2fWKZP3Uw6g/Vfqp/rUSdCDYixHI164xmBixcTxuiyI/txN7LH7Sn6knPMOfHqKR3+7MHwgaaLNLhRxYj6XD/dlUcU++P0viyVnWZgdkSzHwISOp0HxNTDdvdjDuoe/eHS9+Xutb8asjdtMNEuqL3gOhaxFtLZRwv669KldUUU6pYXK4op1SgO7vZLJNZpPZ6nwr8Tq3uFTiLcmPCp9GUJHEBbfAnj76k5x0UsZ/wAQqyi9kcgA9AGOg/vStemz3kbxzRQpY+MyRvrpoFV68+vjKuWiPfx8nnV8XcmY0R7+PkwcJjmjUqOBN7HTXQcfdW23f3oRGKSRmNuUoAN/JtGIHmNPIVpmwgid8r5kB9s+EEfaNzp61s9n4goBIjFLjjpw99elwfH03rc0VU+nadpgo/fnXRyqjfrHvs3rbXdy3cI8jG15JPAugNrAW01PSo7KylyVVXe/i7q2UHneS+RfRST5V97S2gZ/3jNIB9U2VPUqoGb+a4qNbY3+wuGWxPeuOEaEZRa9hp4R8zpXVF/RGKIx799GdXBzdnN2qZ+EcvX7pKswVQDZjbW3AmtHtzfCDCgh3AP+7jtf32sB77VWe3u0bEYkkKREh5JoT6tx/D0qLM5JuTeuXL0MJttztSnlBSACFPu+0eOt7aceQFQuednJLEkniTrXEUbOwVQSToAoJJ8gBxrO/wDIJb2spcC5jDqXA5+AG9/u8fKorW0rm/WhFBxSlKBS1Sbdbs7xm0fFFHkivrPL4EHoeLnyUE1b+7PZNgsDZ5R+0SjXNKtkB+5Dz9ZCfSghHZDuzJDMNpTgx4eFXMZIsZnKsuVBxIsxN+F7Drad9kG9RbFYnBudGLYmIfZzOe9QeWZgw9WrK3v2wvcsPK2v4eQ8hYVAeyOUy7fRl4LFLf0y2/5mHyrLHJHo2lKVipSlKBSlKBSlKDVbW2IsouLBvx9f1qH4vBtGxBFrVYtYe0dmLMtjoeR/vlVFaYzAiQHS9+I6/wB9aimJwL4ZsyXy3949f1qw9pbLaJrEe/kfStXicKHHn/fyqox93t7L2DHX+/7vU2w2MWSxvZrWzWvcfZYfWXy89LVVW0djGM5o9CNbfmPKs7YO8pQ5Woj63u7MXSQ4nZo7uQXaTCA+Fx9ZoCdCOsZ+WgOl3d3gTEnu3GSYEgowtcjiBfUHT2Tr68rW2ftVZVAOo4ixsQeRBHA+dR/fns7i2h9KjCHFC2TEAWWU/VSYLwbgA4/Rai5axdn8wPdw/E/nX2YmHBQg+0/iJ/hRDdj6kehqK4PezEYSU4THqYpV0ztrccjfgyn7Y9/M1h7Z7RIo7iMd432jw/U/KuOeBsatWPl0ck8FZmrVj5dE5MCr45CNNc8xBtx9mMeFffY61F9v9oeHiNkZpm9QBf1HL0v61W+2N6J8USZHNuNuXw6+fGtTeuuIimMQ64pimMRDf7Z32xGJuC2VPsLoPf19960Ba9cUopXZA4B1FxzH6edddKDebLgkjYvhysoKlWTgSraMpAIYeqmuW2ZErZsuJUDXuwgzA9BL7NvvZb/drRqxBuDY9RWbHtucCwmk/wAx/Og79qmTESGTuigsASQdbC2Zma2Zza5bS5rWMOVSXYG6GP2qbxqzRg+KaVisa/zNofRbnyq192Ox/B4Szz/4qQa+MFYlP3Y/ak9XsD0oKk3Y3Axe0dYY7RX8U0hyRr/MfaPktzVv7sdkWDwdnm/xMo1zSraNT92Li3q5t5VLMVtZYwLW8IsOACjhZQNFHoKh+8O/UcI8b68lGrH0H5mw86ywmUvxm2lThyFgdNB0AGijyAFQfebtBjguGe7ckXVvf099V5tzf+bEHLGTGpNvCfEf5uXovxrUYDYUk0gRVZ3Y6AKSSdCTce/U0TDO2xvTPjWt7CfYB1Pqxt8rCre7Cd2Bh0kncESyqAgItaK97+85fcB1rRbr9mYiyyYqxtwhuGW/LM1tf4Rp1J4VaW68F5GbkFy+82P4D51FSalKVFKUpQKUpQKUpQKUpQdOKwiyLlYXH4eYqHbX2I0RuNV5H8vI1N6+ZIwwIIuDxBoKxmhDaGtBtPY1zcaNyI5/1qw9tbvFLsmq/Mf086j0sV9CKyRDk3lbBqTICbECw53NtL8/0qe7vb1RzxhlYMp0/VSDwPkagm/Gxc+GOhIVg1xxA1BJ6gXveoDsza82AlBU6H3qw6H9eIoj0FvLurh9pQd3MpZRfu3X95CeqHiydUN/fpbz3vpuHiNlyASWeJ/3U6ew46fdfqp91xrVx7pb7piFBU2YWzITqPPzXzqXTRRYqJo3RZEk9uN/Zfz6q/PMOfxEmFy8kUqyt+ex2XDFpcGHnh4mO15Yh5qPbTo638+tVsy2qK4pSlApW/3Z3Fxe0D9BEcg9qZ/BGvq509wufKre3Y7HsJhAHxH+KlH2wViU+Se1J/NYHpQVHuxuHi9om8ER7se1M5yRr6uePoLnyq292eyDB4Szz/4qQa+MFYh6R+1J6sQD0qYYraaoABay6KAAAo6Ko0X3VFtu74JEpZ3Cjz5+gGpPpVwmUoxO1UjAAtZRZQAAF8lUaL7h76iu3t9o4Rd3AvwHEn0A1NVztztCkluIRlH2mtf4cF99z5VEnmaVydZGPEkk39SdT8hVTCVbc7QpZriLwL9o2zfHgvuufSovGkk72UNIzHzNz+LH1+FTPdrsonxNnxB7qPkCPER5LpYetvfVo7G3ew2BW0KDNzc6sffbT0Fqiq83W7I5GKy4pjGOIQWzfPRffr5VZOztlw4VMkKBL8TxLcyWY6k+tZ+Hw0kxsoJ/AepqQYDdxE1fxt05D3c/fRWmwGyZJjfgv2j+Q51K8HhFiQKvAfM8yfOu4CuagUpSgUpSgUpSgUpSgUpSgUpSg4IqP7Z3dDXaMeq/p+lSGlBXCw2axHCoVvZuCCGkwy3U6vAPm0X/AGfDpVz7V2IJPEtg34/186jEsJQkEWI5GrlHnlGkwriSJjYHQjivUH9DVmbodoSy2VyEk9bBvS/A/dPuvWdvXuWuJvJFZJuYPsy+TdG+98eoqfaGxXidlClHX2o24j06joRxqo9G4TbKvbNy4ciD5EaisXbG6WBxxzTwxSMeLlcjn1kiKk+8GqH2Rv5iMNZSc6j6r3uPRuI9DcVMNndrUR9vPGfTMPiuvyoJS/Yts0m+SQeQxBt84yfnWx2d2c7NwxDLho2Yc5S03ykIT/TUZ/8AVHDf78fB/wDtrBxvathwNHZ/4UP/AFWFMGZWZiNpogFvq+zwsvoBYL7gKjO3N8EiUs7hR1J4+nMnyFVhtTtMlluIkCfec5j8OA+dRmUyztmkLu3VgT10FuA04Cgle3e0h5LrApA+24/Bf1+FRDFyyO93LO54348Tz6eQqS7tbjT4sgongv4nbMqixF9eZ04Lfj5a2lsTcHDYU55AJZerDwj+Fdb+rX91FVduz2Z4nGWZh3cX2m0H8o+t7tPOrW2BuZhcAAUXPIPrsATfyHBfXj51upMSToP61sNn7vPJq/hX5morXgtIbKCb8hW62fuxwMv+Ufma3OEwCRCyi3nzPvrJqD4iiCiygAdBX3SlApSlApSlApSlApSlApSlApSlApSlApSlArC2hsxZh0bkfyPUVm0oIPjcC0bWYf319K0W2tgRYpbSLqPZddGX0PTyOlWdi8Gsq2Yeh5j0qLbS2O0RvxXqPz6VRSm8O4U0dzk75P8AeRjxD+JOI9RcelQubZP2Tfyr0Yy1hY3YsM/72KNz1ZQT/m4/OmUeeTs5q7I9msavMbk4P/66fF/+6s3C7v4eI3SGJT1yAn4m5oKi2F2f4jEm6JZdPG9gvG/E6n3A1ZW7/Zhh8Plaa0rgcLWS/pe7e/TU6VJo5LcOPWu6DDPM1lBJ/DhxPKmVcGewAUWA0Ataw6ADhXdg9lSTG40H2jw91brAbuKli/iPTl/WtyFtwqDA2fsRItbZm+0fyrYUpQKUpQKUpQKUpQKUpQKUpQKUpQKUpQKUpQKUpQKUpQKUpQK4K341zSg1GN3dR9V8J+I/pWnn3dlXgA3of1qX0oISdjTf7tvhXbDu/K31bepAqYVzQaLCbsAayG/kP141uYYFQWUADoK7KUClKUClKUClKUClKUClKUH/2Q=="/>
          <p:cNvSpPr>
            <a:spLocks noChangeAspect="1" noChangeArrowheads="1"/>
          </p:cNvSpPr>
          <p:nvPr/>
        </p:nvSpPr>
        <p:spPr bwMode="auto">
          <a:xfrm>
            <a:off x="1259681" y="-634604"/>
            <a:ext cx="1943100" cy="1321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endParaRPr lang="en-GB" altLang="en-US" sz="1350"/>
          </a:p>
        </p:txBody>
      </p:sp>
      <p:sp>
        <p:nvSpPr>
          <p:cNvPr id="5124" name="AutoShape 4" descr="data:image/jpeg;base64,/9j/4AAQSkZJRgABAQAAAQABAAD/2wCEAAkGBhQQEBUUExQWFRUWFxgYFhYWGBoZHxgaHBcVFxgXHBoXHCYeGxkjGhUXHy8gIycqLCwsGB8xNTAqNSYsLCkBCQoKDgwOGg8PGikkHiQsLCkqKS4uNTUpMCwsKSwpLS4pKSopLC0vKSkvLCksKSopKSwqKSwpKiosLCo1LCwvKf/AABEIALkBEAMBIgACEQEDEQH/xAAcAAEAAgIDAQAAAAAAAAAAAAAABgcEBQEDCAL/xABHEAACAQIDBQUEBwYDBgcBAAABAgMAEQQSIQUGMUFRBxMiYXEygZGhI0JSYrHB0RQzcoLh8CSSokNTY7LC0ggVFzREVPEW/8QAGgEBAQADAQEAAAAAAAAAAAAAAAECAwQFBv/EAC8RAQABAwIEBAUDBQAAAAAAAAABAgMREjEEIUFxE1Hh8GGBkaHRIiMyFGKxwfH/2gAMAwEAAhEDEQA/ALxpSlApSlApSlApXBa1RjbfaVs/CXEmJQsPqR/SN6WS9veRQSiuL1Tm2v8AxAjUYXDE9Hna3+iMk/6hUE2z2mbQxdw+JZFP1Ifoh6XXxH3sauEy9E7Y3qwuDH+InjjP2WYZj6IPEfcKg21u3jCx6QQyzH7RtEv+q7f6aorNrfmeJ5n1POgNXBlasvb9iCfDhYQOhdz8wB+FbLZfb8pIGIwrKObROHt/KwU/AmqZvS9MD1jsPeLD42PvMPKsi87cVPRlOqnyIrZV5I2XtCfDyCaB3iZfrqco9CT4SvkdPKre3R7blYBMeoXl+0ReJD/GouUPmLj0FTCrZpXThcWkqB42V0YXVlIII6gjQ13VApSlApSlApSlApSlApSlApSlApSlApSlApStbtrb8OEikllcKsShn5kAmy6DiWOgHM0GyrpxOMSJS0jqijizMFA950qgN5u3fFzkrhQMNHyYgPIR1JPhX0ANutV7tHa02JbNPLJK3WRi1vTMbD3VR6M2120bOw9wspxDDlAuYf5zZPgTUB21/wCIDEyXGGgjhH2pCZG+AyqPnVTg19XphG52zvdjMZ/7jESyD7GbKn+RLL8q07yZbAg8LgAcuRpevrP5mqOvO54C3r+ldsIIvc30t0Ar7SAkXtYdToPidKzcNslnvx8Nrn2ALmwJeSwtfmARQYd67EiJFwNOp0HxOldr4iBIye8+kK+FUTOVbo7SWXS31AeIIPKtVhsHiMY+WNJJn6KGcj3C9hTJhmSYqNOL5j0QX/1Gw+F6xpNsn6iBfNvGfn4flUy2P2H42YXmMeHFuDHO3+VL295Fa3be40+yZ45ZY0xMKsGNs2VgDqjjRlB68PM8KwiuKpxExlJmI3a7YuOxUso/ZYmlmykaR9+R95Q6sEPmLWqRYzs022QcTJEzuRdgZEZyONimbX+H5VLcbvYm1MCkGzXXBurXlwlxCZFt7KvGBmW+ulr/AFrWrRybEmjBdVOEYOD3oxdgq3PhPNr6C5PLhrWWFmUe3Y37xGz5D3TmFr+OFwTE5HEMh1RvMWPmKvDdDtgw2MKxT/4ac2GVz4HP3JOGvRrHpequ3xxOGxsV8pmnCgDFKojQsLC7ytZGUm+gv0BFVvHimjuhsygkFSbjzsRw9R86K9rg1zXmbcrtYxWBsiscRCP9hKfEo/4b8beWo+6KvLdDtDwm01+hfLLa7QvZXHXS9mHmtx6VBJ6VxeuaBSlKBSlKBSlKBSlKBSlKBSlKD4lkCgk8ALn0GpqlN1HfbuH2mJmsmImRo2GrRFBePT6yKFQEcfaPOrl2jCXhkUcWRlHqVIH41R3Z3tIYKaRPYDnxKdMkg0Nvun5GrCSrreHdufATGKdMp4qw1WRfto3Bl+Y5gVra9SbU2Th9owGKZA6nW3Ahvto31H8+B58ao3e7s1l2e5YkyYcmySgZbNyjl4iNuhtlbSxHCiobXamHYi9rDqbAfE1mYWaGMMZiyNqFjiW7g8mZ5BlUc7LqfKucPtmSWQLhMOO8IsLBppCdDmBa7Agi4twudaZHxhdm51LA3UZtQQo8Iu3iboOYU1rX2oR7Cqvn7R+LaD3AVNNkdjmOxLZpskGY3IbxPrr+7jvb0JWpPiewqBI8vezmXKSD9Fr5917Vr8s1611XKY3aqrtFKocPhpsVJlRZJXPJQXPwF9Kl+G7OMXKFbFzLAgFlMz5mtr4VUHzOl+fnWDhJ8RsiYhszQuRmMbZBKFvbK+UlW1PEaX1FXLscbM2nhD+yy9xLdS7OwMylSDkk71iWjNrEKcpHPlUirXGaZ5ebpt1WZpirnPbb6+it5uxiaUXwglksL5pkEKtp9UuQTrw0t51lbndokmyh+w4yDuhGxGbKVZSST9Io9sa6MNbW9rSpVh9vJs/GlkxIlW7d7hsJeYSDKFjtEqiPDvmBYsZCTwsaiXafvlHtJVDJDAYyxU376Y6EBCYxkRCdbZj15WOcbYnmwu4r2jHb1TzauzGx5jmindYihYyRyp3YW/C7A2bW+luGpBFYMm9MESlBKcRIgYHu079bW9rvmdY/XMTrpY86GCNlvY5eZtp8eFTPcbd3/wA4ldMTje6CBSIyczyC1jkUkLoFFzqdRpzrip4SxYmLkZ/TnHPZZruXKZoqnMTvy3aTeyaM4oyQIkKmxCRyZ8hAAJLKAoYkZrJ4RfSsGLbMoN2bOf8AifSW1uCM97G/Sr5wvZ7hsKUODhRm5y4izvfqnefR+4JfzrYz7orio2THWkQ+woOZlPNxLkBU8si+HT3V1W7tN2jxKJiY+89vVaqNGInf/Hf0yrfYHZ+mNjjxOLxhlDgHJER4fuM7XCkcCoXSp7gNzcHCpWDDRnqzoJCfPNKSbelh5VWu9m50+xT3+Hnz4dmC66G5uQrpwbQHxL8Fru2f2nQLGA8EmfoHGS/XUEge4n1rO9am7TE2bvhzG+adWfv9nJNyu3MxVb1xO2Jxjv8AnLu3l7PVmlZsMqxMDwX92x8rex7tPIVB8X3uEnMcwZJYyPEpsymwIIYHXQgg3v51Mtr9pDHTvwFtpHhFKcQOM0ozDzyAVosNuri9pENDhciakyuWGa9tWkkPiOn1R1rpu10VRGmOfWfP446NfDUXqZnxJ5dI6x8/+pzuZ26TQAJjQcRFw79Ld4v8Y0D++x82q6th7xYfGxCXDyrKnMqdVPRlOqnyIFeYdo9mmLwozBonPNY3u3pZgA3oL1p9j7fmwc3eQyNh5l0JGgNvqsp5eRBHpWh2PZFKqXcrt2imyxY8CCTQCUfu38zxKHz1XzFWvDMHAZSCCLgg3BHUEcRUH3SlKBSlKBSlKBSlKBSlKDqxcmWNmHJSfgCa88b97Nmw8wxUfiiI+lUcVN9X9Dfj19RXomVMykHgQR8dKr/FYLKWRxfiCDz+PEEVYER3X3xaIqr3tpbyB1FvLyqy8PjI8THY5WDLY3AYMp4qynRl8vhaqg382NKkccmGAyxXDqBrlAAX+UAH0uK6dzt+CNL8PaU8vP8ArWTFsN/uyXKDJhlZowLmIXZ4hzaInWWEfY9parTY2159mTiaIjUFb8VkQ2uvXkOhBFel9kbdSdBrf5FT+RqMb89mSYvNLAESVtWU+GOc/et+6nPJxox48dMJgnExiWr3U7RhiUYKcjGxZM4VhoRa7Ah016aGtjtPfPDQ+CPKJCL6EzzEhRcgC4UgL7RsdL6VRe2dhSYd3VlZShs6OLNGejDp0YaGsTZ2H7yVUzhLn2jy8/Xp52ri/pf7px9/q5I4PniKpx5eqe74713w7RLCih/CRK6tIPvd0twh6EsTztqCa7VCeAJ91W/sbsswcQDTy958AD5jlb41Jg2GhTJh4lt0A/Ph8q2WootU4txydVuzRZjTSpjYJbGzR4abFdxE2hY8DlHhWwsGY2AGY++rT2VuFs/DaiI4h1tdpzmAJ4eAWTkeIPCo5t7cBMSGkhMcE17CMsFSYn6sebhILi6jQ5h1tUd3f32kwv0OIBkiU2sCMykX4H6wGuh4ciK9DhblmZ/cho4qi7pzan5eq38VtRTGE5FSMiquW1yALXy2Oh4G4PCq+2/2dlmafBgxFPHkvlAyi5ZGv4DcEgE26EVkL2mwM2WFFi0v3mJuRfS4CRcTa51YDSo5tXfBsQcrNLiiSLJbuor9BDFqw9bH0tr2379iadNNOfi8/h7HF6tUzp++W42L2xNlRcdD+0tH+7nFhIvDjcWY/euD1vxrIk7X86skQ/ZUUeA5BO7G3mVRTex1U89b2vCMLuvLMxsuXW5VQWK34AgXy9LOQfWunF7EfDnPYSIpGbRhY30V1IDLfrwPImvI0U6tXV7mqZjDP2ttNsebKk8z3/ezSFyB0CraNF8vgRXQm6b28ToGPBBdifLwjj6XqwuzzZ+F2n4XxBjcf/FQCMkDmrnRh/CAR5Vbuxt38LhB9BEqHgW4ufV2u3zrlucVFE6erKKYecdjCTY+KR8ZgyVYeHvEsbXHjTNoSLcDyPKrJ/8A7VsRCThryMzKEMa5ios11yfUk0GjDhmK5rXqZ757d2dHC0WPeIq3+ybxsTyIRfGD97T1rzbtacYfFyHCd/DHc913l1fIeF7cj+Fq22L03I5x+GExhZm38ZiWXWPFDRV8WaxspHjB8Ivz0F9Sdb1odvwYPERBIlknxXdgl4tcsh+qxH0YiUaaFj0KiohHvG5v3wE4NrCQtZSOdlYA+YNSnYW5W0NqosryLDhzcqzHKCASCUjTU2sRc2Gh10roRB2zRsUaxsbEXBHuINveDUr3M7SMXs0gQPnivdsPISV88h4qfNfeDVlbD7I8DADnR8U4FyZLhR1IjjOg/iY1FN9NwIGzPg17t19qNSWW17ZrNqupAutxqL2vrtptVVbM4omdlu7ldqmE2mAqt3U/OGQgN55DwcemvUCpkDXizFQSQvllVlYag8D6g86sfcrtxxOEyx4q+KgGme/0qD1Pt+ja/erXMYYPRtK027e9uG2hH3mGlVx9YcGU9GU6qfXToTW5qBSlKBSlKBSlKBWq2zscSjMvtj5jp61taUFcYjCshII4cqg+3+z9HYzYY91Lxt9U9dBwvzHDyq79p7JWYdG5H8j5VD8fs9o2IIsfxrLKKo2HvRJhpu7kBjkXQqeB9Ooq293t6FmW2nDVTr6+oqEb4bmLjVzL4JlHhPDNzsenkajOwWxUAfvFYGJgCSPK4N+B9R5URb29W58O0IwWurqLRzKLvGPskf7WHqh1HLyoTe3cebBy5GQBjqhU3jmH2om/FDqKujdjfASWDGzfj/WpJtLZcONhaORFdG1ZDp4vto3GOQfaHHnxvSYXLzrutvwcMRFiUM0IOgvZ4+uRv+k6VLcN2hxkSCCFHI1Vp5BEES/FlLHvGFxwAAsa1u/vZs+EvICZIb2E9rNGeUeIUcDyEg0OnUVXeIwzRtlYWP4+Y6jzrVNumWWc7pxtvfh5Qqz4h5Aua8OHtHGCbgAPbN6nUG4tUbOypMUwaKARJawJYgHzLSHVuuWw8qle5OAwMjwglRmZVkaQjMCRwGY5VzMMoYfaB4iryg2KIAP2fDwtcDMJHKkEaX8SMSLjW7a9KyiIjY3eW9o7vzYcZnAK/aU5gD0NuHvqUbCx0BuUiDKFXNACQy2HjY2/fITrmN8vNbC9XFvlu9AcDO+MaGMhGJaFcgja2ZFzatIS2UZWsGB0UaV5r7zLZ1JRwQRY2seIZSNRVRYkWBlKNNhcscR8WTODxJVWyqLKbG3L0FZ+HOBMOZmnGIC2dieB+utgO7KXuLMCCON6guD3oLMBLlUE+KRVa/PxZFcISTa5t56njxi9uRDLlDTOpvmkOVL30KxLpb1te3CtVdrX1mOzbRc09Inu+tpYEFkkwqtnAZ5O6vkTKbh1caAkA3AJAI0Oth3YjtO2lJH3bYuTLaxIyqxHQuoDn3mtJjtsyzCzuco4ItlUeirpWDWc0U1bxlqblt55APokSFiBmdAczG97lmJN766fkLamSYsbsST1Jv8AjXxSsgrf7A31xODXJG94ze8barrxI+yT5ced60Fc1YmYnMEThce7XaGstneYxyKb+0EuepDAqx8xa/Ei/HP2lv5C2do1kxUuWzd2osAbCxYAILgWuLnjVM4DZEs5tGhbz5fHhUw2PuAwH0shseKIbA+RPOujx6pjZu8acMLefGvivC5jVgSVgiBka/DxuNAbdPgK6di7hYiY3swA45QWPvy3Aq5N3NxcFAisbSXsdNFHrbxMR5n3VKe+CLZVCRD6ykBRyFraE/dtevNvcbTEz1lsosV3OcqJO6k+EcTYKZo5U6HKfMX4W+6Rap3uf275WEG007txp3yqbfzoNV9VuPIVvNtbPLsTYGxsXUEHhoGBsV9/uNR3a26UWIXLMovrlYWDC1uB940rXY461eq8Parynr2nqXuFrtRq3jz/ACuXBY9JkWSJ1dGF1ZSGBHUEaGsivNUWE2jsFzLg5DJATdkIup/jjv8A6l18xVobj9tGFx+WOU/s050yOfCx+4/D+VrHpeu1yrFpXAauaBSlKBSlKBWNjsAsq2Yeh5ismlBBtqbIaI2PubrWmxGGzaHj/fyqzcRh1dSrC4NRHbWwjHqNV5Hp5GrlFcbR2I0bZ4vUr+Yrd7s742skh8rn8/1rYSR30NR/a+wcxzpo/wAm/Q1kLNilWZeVyLXIDBlP1WU6Mh6eelqqzfvsnsGkwiFlF2fCg3ZBzfDMfaTrGdR8BXfu/vS8Dd3JfTkeXpVj4DaaTINbjiCDYg9QeINTCZeUMRhGiOYG68M1virA8D1Bra4LfzGwLlixU6La2XOWAHQZr2HlV3789mseMzSxZYsQ3FyLR4j7syj2JDyccfkKG23u9Jh5XR42jkT24n9pfMfaTowrFkzMXt1cUgkxmJxM8oJ8BbQdLM1wAR0APlzrV7R2ksgCpEkarwtq3oz8WrX0oFKUoFK5rsgwzSGyKWPQC9B1VyBUv2D2bYjEHxAqOi6n3ngKsfYfZvh8NYvYt0HiY/zEf8orZRbqr2hrruU0fylUmytz8RiLWXKvVtPlxqwd3eyeMAPKwIv9bW9uNkH5mp5jti93EWWFkVRc6kkDXxMpJIXQ62FayBiR4SVuLj8mtzrfFjT+qr+PnDRVf1fpo5VdIlnYTZ0GHUlEXw/We3oMv1QfK1+l6wxK+ITPkHtMt+BBF7DKvi4AcRbWvhWmVgLjLdbmwJazBh7Qup0HCshpTma7EuztJljuWuTpfLpYAAeO3DQjW/oRat04qiadOJ/16vJrv3OdExPiZjHbnn68voxME5N7ZkPMHT/9ra4Ryl+JB4i2YNbhcf2R1FdMmeQm4Ck2zKlmdv4m9hCbcrnz51gba3kjwwPeuqeQN2PoBrXz/H8Fw3EV6qcx8Y39Y7voOA4virdvFzHb3tPaW3xW2ZCCFAhVtDfxO3IeHMT6Zmt92tTtDHJhlLyyhGta8jZnPOwC+FRoNFHS9V1tvtNZrrh1y/ffU+4cB86heM2jJMxaRyxPMm9YWuGtWudMc/Od/TtGIba7tde8p3tvtLAJEC5j9t/yH6/CoHjca0zl2tc6mwA+QrHpXQ1rA3I7ZMXs/LHITiIBpkc+JB9xzc2+61x0tV+7o9oGE2ml4JBnAu0TeF19V5j7wuPOvIVd2ExjwuskbMjqbqykgqeoI1FB7cpVSdkvaw+NBw2J8WIRSyMLDvlHtC3ASAa2GhHSxvauDxiTRrJGwZGAKkcwf74UHdSlKBSlKBXy6AixFweVfVKCK7a3dy3ePVeY5j+lRySPkas21aDbW7we7RjXmvX0/SrkVztbYqyjoRwbp6+VarZ22JcHJlf+hqXywlTYitdtDZqyrYi45dR6fpVRKdi7wpMvI3FmU68eRHMV1b07oQbQiAkDXX93KmssHoeMkfVDr0vyrdXkwbg3JXkw/D+lTrd/eoSAAmzURSO+O482BlAlC2fWKZP3Uw6g/Vfqp/rUSdCDYixHI164xmBixcTxuiyI/txN7LH7Sn6knPMOfHqKR3+7MHwgaaLNLhRxYj6XD/dlUcU++P0viyVnWZgdkSzHwISOp0HxNTDdvdjDuoe/eHS9+Xutb8asjdtMNEuqL3gOhaxFtLZRwv669KldUUU6pYXK4op1SgO7vZLJNZpPZ6nwr8Tq3uFTiLcmPCp9GUJHEBbfAnj76k5x0UsZ/wAQqyi9kcgA9AGOg/vStemz3kbxzRQpY+MyRvrpoFV68+vjKuWiPfx8nnV8XcmY0R7+PkwcJjmjUqOBN7HTXQcfdW23f3oRGKSRmNuUoAN/JtGIHmNPIVpmwgid8r5kB9s+EEfaNzp61s9n4goBIjFLjjpw99elwfH03rc0VU+nadpgo/fnXRyqjfrHvs3rbXdy3cI8jG15JPAugNrAW01PSo7KylyVVXe/i7q2UHneS+RfRST5V97S2gZ/3jNIB9U2VPUqoGb+a4qNbY3+wuGWxPeuOEaEZRa9hp4R8zpXVF/RGKIx799GdXBzdnN2qZ+EcvX7pKswVQDZjbW3AmtHtzfCDCgh3AP+7jtf32sB77VWe3u0bEYkkKREh5JoT6tx/D0qLM5JuTeuXL0MJttztSnlBSACFPu+0eOt7aceQFQuednJLEkniTrXEUbOwVQSToAoJJ8gBxrO/wDIJb2spcC5jDqXA5+AG9/u8fKorW0rm/WhFBxSlKBS1Sbdbs7xm0fFFHkivrPL4EHoeLnyUE1b+7PZNgsDZ5R+0SjXNKtkB+5Dz9ZCfSghHZDuzJDMNpTgx4eFXMZIsZnKsuVBxIsxN+F7Drad9kG9RbFYnBudGLYmIfZzOe9QeWZgw9WrK3v2wvcsPK2v4eQ8hYVAeyOUy7fRl4LFLf0y2/5mHyrLHJHo2lKVipSlKBSlKBSlKDVbW2IsouLBvx9f1qH4vBtGxBFrVYtYe0dmLMtjoeR/vlVFaYzAiQHS9+I6/wB9aimJwL4ZsyXy3949f1qw9pbLaJrEe/kfStXicKHHn/fyqox93t7L2DHX+/7vU2w2MWSxvZrWzWvcfZYfWXy89LVVW0djGM5o9CNbfmPKs7YO8pQ5Woj63u7MXSQ4nZo7uQXaTCA+Fx9ZoCdCOsZ+WgOl3d3gTEnu3GSYEgowtcjiBfUHT2Tr68rW2ftVZVAOo4ixsQeRBHA+dR/fns7i2h9KjCHFC2TEAWWU/VSYLwbgA4/Rai5axdn8wPdw/E/nX2YmHBQg+0/iJ/hRDdj6kehqK4PezEYSU4THqYpV0ztrccjfgyn7Y9/M1h7Z7RIo7iMd432jw/U/KuOeBsatWPl0ck8FZmrVj5dE5MCr45CNNc8xBtx9mMeFffY61F9v9oeHiNkZpm9QBf1HL0v61W+2N6J8USZHNuNuXw6+fGtTeuuIimMQ64pimMRDf7Z32xGJuC2VPsLoPf19960Ba9cUopXZA4B1FxzH6edddKDebLgkjYvhysoKlWTgSraMpAIYeqmuW2ZErZsuJUDXuwgzA9BL7NvvZb/drRqxBuDY9RWbHtucCwmk/wAx/Og79qmTESGTuigsASQdbC2Zma2Zza5bS5rWMOVSXYG6GP2qbxqzRg+KaVisa/zNofRbnyq192Ox/B4Szz/4qQa+MFYlP3Y/ak9XsD0oKk3Y3Axe0dYY7RX8U0hyRr/MfaPktzVv7sdkWDwdnm/xMo1zSraNT92Li3q5t5VLMVtZYwLW8IsOACjhZQNFHoKh+8O/UcI8b68lGrH0H5mw86ywmUvxm2lThyFgdNB0AGijyAFQfebtBjguGe7ckXVvf099V5tzf+bEHLGTGpNvCfEf5uXovxrUYDYUk0gRVZ3Y6AKSSdCTce/U0TDO2xvTPjWt7CfYB1Pqxt8rCre7Cd2Bh0kncESyqAgItaK97+85fcB1rRbr9mYiyyYqxtwhuGW/LM1tf4Rp1J4VaW68F5GbkFy+82P4D51FSalKVFKUpQKUpQKUpQKUpQdOKwiyLlYXH4eYqHbX2I0RuNV5H8vI1N6+ZIwwIIuDxBoKxmhDaGtBtPY1zcaNyI5/1qw9tbvFLsmq/Mf086j0sV9CKyRDk3lbBqTICbECw53NtL8/0qe7vb1RzxhlYMp0/VSDwPkagm/Gxc+GOhIVg1xxA1BJ6gXveoDsza82AlBU6H3qw6H9eIoj0FvLurh9pQd3MpZRfu3X95CeqHiydUN/fpbz3vpuHiNlyASWeJ/3U6ew46fdfqp91xrVx7pb7piFBU2YWzITqPPzXzqXTRRYqJo3RZEk9uN/Zfz6q/PMOfxEmFy8kUqyt+ex2XDFpcGHnh4mO15Yh5qPbTo638+tVsy2qK4pSlApW/3Z3Fxe0D9BEcg9qZ/BGvq509wufKre3Y7HsJhAHxH+KlH2wViU+Se1J/NYHpQVHuxuHi9om8ER7se1M5yRr6uePoLnyq292eyDB4Szz/4qQa+MFYh6R+1J6sQD0qYYraaoABay6KAAAo6Ko0X3VFtu74JEpZ3Cjz5+gGpPpVwmUoxO1UjAAtZRZQAAF8lUaL7h76iu3t9o4Rd3AvwHEn0A1NVztztCkluIRlH2mtf4cF99z5VEnmaVydZGPEkk39SdT8hVTCVbc7QpZriLwL9o2zfHgvuufSovGkk72UNIzHzNz+LH1+FTPdrsonxNnxB7qPkCPER5LpYetvfVo7G3ew2BW0KDNzc6sffbT0Fqiq83W7I5GKy4pjGOIQWzfPRffr5VZOztlw4VMkKBL8TxLcyWY6k+tZ+Hw0kxsoJ/AepqQYDdxE1fxt05D3c/fRWmwGyZJjfgv2j+Q51K8HhFiQKvAfM8yfOu4CuagUpSgUpSgUpSgUpSgUpSgUpSg4IqP7Z3dDXaMeq/p+lSGlBXCw2axHCoVvZuCCGkwy3U6vAPm0X/AGfDpVz7V2IJPEtg34/186jEsJQkEWI5GrlHnlGkwriSJjYHQjivUH9DVmbodoSy2VyEk9bBvS/A/dPuvWdvXuWuJvJFZJuYPsy+TdG+98eoqfaGxXidlClHX2o24j06joRxqo9G4TbKvbNy4ciD5EaisXbG6WBxxzTwxSMeLlcjn1kiKk+8GqH2Rv5iMNZSc6j6r3uPRuI9DcVMNndrUR9vPGfTMPiuvyoJS/Yts0m+SQeQxBt84yfnWx2d2c7NwxDLho2Yc5S03ykIT/TUZ/8AVHDf78fB/wDtrBxvathwNHZ/4UP/AFWFMGZWZiNpogFvq+zwsvoBYL7gKjO3N8EiUs7hR1J4+nMnyFVhtTtMlluIkCfec5j8OA+dRmUyztmkLu3VgT10FuA04Cgle3e0h5LrApA+24/Bf1+FRDFyyO93LO54348Tz6eQqS7tbjT4sgongv4nbMqixF9eZ04Lfj5a2lsTcHDYU55AJZerDwj+Fdb+rX91FVduz2Z4nGWZh3cX2m0H8o+t7tPOrW2BuZhcAAUXPIPrsATfyHBfXj51upMSToP61sNn7vPJq/hX5morXgtIbKCb8hW62fuxwMv+Ufma3OEwCRCyi3nzPvrJqD4iiCiygAdBX3SlApSlApSlApSlApSlApSlApSlApSlApSlArC2hsxZh0bkfyPUVm0oIPjcC0bWYf319K0W2tgRYpbSLqPZddGX0PTyOlWdi8Gsq2Yeh5j0qLbS2O0RvxXqPz6VRSm8O4U0dzk75P8AeRjxD+JOI9RcelQubZP2Tfyr0Yy1hY3YsM/72KNz1ZQT/m4/OmUeeTs5q7I9msavMbk4P/66fF/+6s3C7v4eI3SGJT1yAn4m5oKi2F2f4jEm6JZdPG9gvG/E6n3A1ZW7/Zhh8Plaa0rgcLWS/pe7e/TU6VJo5LcOPWu6DDPM1lBJ/DhxPKmVcGewAUWA0Ataw6ADhXdg9lSTG40H2jw91brAbuKli/iPTl/WtyFtwqDA2fsRItbZm+0fyrYUpQKUpQKUpQKUpQKUpQKUpQKUpQKUpQKUpQKUpQKUpQKUpQK4K341zSg1GN3dR9V8J+I/pWnn3dlXgA3of1qX0oISdjTf7tvhXbDu/K31bepAqYVzQaLCbsAayG/kP141uYYFQWUADoK7KUClKUClKUClKUClKUClKUH/2Q=="/>
          <p:cNvSpPr>
            <a:spLocks noChangeAspect="1" noChangeArrowheads="1"/>
          </p:cNvSpPr>
          <p:nvPr/>
        </p:nvSpPr>
        <p:spPr bwMode="auto">
          <a:xfrm>
            <a:off x="1259681" y="-634604"/>
            <a:ext cx="1943100" cy="1321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endParaRPr lang="en-GB" altLang="en-US" sz="1350"/>
          </a:p>
        </p:txBody>
      </p:sp>
      <p:sp>
        <p:nvSpPr>
          <p:cNvPr id="5125" name="AutoShape 6" descr="data:image/jpeg;base64,/9j/4AAQSkZJRgABAQAAAQABAAD/2wCEAAkGBhQQEBUUExQWFRUWFxgYFhYWGBoZHxgaHBcVFxgXHBoXHCYeGxkjGhUXHy8gIycqLCwsGB8xNTAqNSYsLCkBCQoKDgwOGg8PGikkHiQsLCkqKS4uNTUpMCwsKSwpLS4pKSopLC0vKSkvLCksKSopKSwqKSwpKiosLCo1LCwvKf/AABEIALkBEAMBIgACEQEDEQH/xAAcAAEAAgIDAQAAAAAAAAAAAAAABgcEBQEDCAL/xABHEAACAQIDBQUEBwYDBgcBAAABAgMAEQQSIQUGMUFRBxMiYXEygZGhI0JSYrHB0RQzcoLh8CSSokNTY7LC0ggVFzREVPEW/8QAGgEBAQADAQEAAAAAAAAAAAAAAAECAwQFBv/EAC8RAQABAwIEBAUDBQAAAAAAAAABAgMREjEEIUFxE1Hh8GGBkaHRIiMyFGKxwfH/2gAMAwEAAhEDEQA/ALxpSlApSlApSlApXBa1RjbfaVs/CXEmJQsPqR/SN6WS9veRQSiuL1Tm2v8AxAjUYXDE9Hna3+iMk/6hUE2z2mbQxdw+JZFP1Ifoh6XXxH3sauEy9E7Y3qwuDH+InjjP2WYZj6IPEfcKg21u3jCx6QQyzH7RtEv+q7f6aorNrfmeJ5n1POgNXBlasvb9iCfDhYQOhdz8wB+FbLZfb8pIGIwrKObROHt/KwU/AmqZvS9MD1jsPeLD42PvMPKsi87cVPRlOqnyIrZV5I2XtCfDyCaB3iZfrqco9CT4SvkdPKre3R7blYBMeoXl+0ReJD/GouUPmLj0FTCrZpXThcWkqB42V0YXVlIII6gjQ13VApSlApSlApSlApSlApSlApSlApSlApSlApStbtrb8OEikllcKsShn5kAmy6DiWOgHM0GyrpxOMSJS0jqijizMFA950qgN5u3fFzkrhQMNHyYgPIR1JPhX0ANutV7tHa02JbNPLJK3WRi1vTMbD3VR6M2120bOw9wspxDDlAuYf5zZPgTUB21/wCIDEyXGGgjhH2pCZG+AyqPnVTg19XphG52zvdjMZ/7jESyD7GbKn+RLL8q07yZbAg8LgAcuRpevrP5mqOvO54C3r+ldsIIvc30t0Ar7SAkXtYdToPidKzcNslnvx8Nrn2ALmwJeSwtfmARQYd67EiJFwNOp0HxOldr4iBIye8+kK+FUTOVbo7SWXS31AeIIPKtVhsHiMY+WNJJn6KGcj3C9hTJhmSYqNOL5j0QX/1Gw+F6xpNsn6iBfNvGfn4flUy2P2H42YXmMeHFuDHO3+VL295Fa3be40+yZ45ZY0xMKsGNs2VgDqjjRlB68PM8KwiuKpxExlJmI3a7YuOxUso/ZYmlmykaR9+R95Q6sEPmLWqRYzs022QcTJEzuRdgZEZyONimbX+H5VLcbvYm1MCkGzXXBurXlwlxCZFt7KvGBmW+ulr/AFrWrRybEmjBdVOEYOD3oxdgq3PhPNr6C5PLhrWWFmUe3Y37xGz5D3TmFr+OFwTE5HEMh1RvMWPmKvDdDtgw2MKxT/4ac2GVz4HP3JOGvRrHpequ3xxOGxsV8pmnCgDFKojQsLC7ytZGUm+gv0BFVvHimjuhsygkFSbjzsRw9R86K9rg1zXmbcrtYxWBsiscRCP9hKfEo/4b8beWo+6KvLdDtDwm01+hfLLa7QvZXHXS9mHmtx6VBJ6VxeuaBSlKBSlKBSlKBSlKBSlKBSlKD4lkCgk8ALn0GpqlN1HfbuH2mJmsmImRo2GrRFBePT6yKFQEcfaPOrl2jCXhkUcWRlHqVIH41R3Z3tIYKaRPYDnxKdMkg0Nvun5GrCSrreHdufATGKdMp4qw1WRfto3Bl+Y5gVra9SbU2Th9owGKZA6nW3Ahvto31H8+B58ao3e7s1l2e5YkyYcmySgZbNyjl4iNuhtlbSxHCiobXamHYi9rDqbAfE1mYWaGMMZiyNqFjiW7g8mZ5BlUc7LqfKucPtmSWQLhMOO8IsLBppCdDmBa7Agi4twudaZHxhdm51LA3UZtQQo8Iu3iboOYU1rX2oR7Cqvn7R+LaD3AVNNkdjmOxLZpskGY3IbxPrr+7jvb0JWpPiewqBI8vezmXKSD9Fr5917Vr8s1611XKY3aqrtFKocPhpsVJlRZJXPJQXPwF9Kl+G7OMXKFbFzLAgFlMz5mtr4VUHzOl+fnWDhJ8RsiYhszQuRmMbZBKFvbK+UlW1PEaX1FXLscbM2nhD+yy9xLdS7OwMylSDkk71iWjNrEKcpHPlUirXGaZ5ebpt1WZpirnPbb6+it5uxiaUXwglksL5pkEKtp9UuQTrw0t51lbndokmyh+w4yDuhGxGbKVZSST9Io9sa6MNbW9rSpVh9vJs/GlkxIlW7d7hsJeYSDKFjtEqiPDvmBYsZCTwsaiXafvlHtJVDJDAYyxU376Y6EBCYxkRCdbZj15WOcbYnmwu4r2jHb1TzauzGx5jmindYihYyRyp3YW/C7A2bW+luGpBFYMm9MESlBKcRIgYHu079bW9rvmdY/XMTrpY86GCNlvY5eZtp8eFTPcbd3/wA4ldMTje6CBSIyczyC1jkUkLoFFzqdRpzrip4SxYmLkZ/TnHPZZruXKZoqnMTvy3aTeyaM4oyQIkKmxCRyZ8hAAJLKAoYkZrJ4RfSsGLbMoN2bOf8AifSW1uCM97G/Sr5wvZ7hsKUODhRm5y4izvfqnefR+4JfzrYz7orio2THWkQ+woOZlPNxLkBU8si+HT3V1W7tN2jxKJiY+89vVaqNGInf/Hf0yrfYHZ+mNjjxOLxhlDgHJER4fuM7XCkcCoXSp7gNzcHCpWDDRnqzoJCfPNKSbelh5VWu9m50+xT3+Hnz4dmC66G5uQrpwbQHxL8Fru2f2nQLGA8EmfoHGS/XUEge4n1rO9am7TE2bvhzG+adWfv9nJNyu3MxVb1xO2Jxjv8AnLu3l7PVmlZsMqxMDwX92x8rex7tPIVB8X3uEnMcwZJYyPEpsymwIIYHXQgg3v51Mtr9pDHTvwFtpHhFKcQOM0ozDzyAVosNuri9pENDhciakyuWGa9tWkkPiOn1R1rpu10VRGmOfWfP446NfDUXqZnxJ5dI6x8/+pzuZ26TQAJjQcRFw79Ld4v8Y0D++x82q6th7xYfGxCXDyrKnMqdVPRlOqnyIFeYdo9mmLwozBonPNY3u3pZgA3oL1p9j7fmwc3eQyNh5l0JGgNvqsp5eRBHpWh2PZFKqXcrt2imyxY8CCTQCUfu38zxKHz1XzFWvDMHAZSCCLgg3BHUEcRUH3SlKBSlKBSlKBSlKBSlKDqxcmWNmHJSfgCa88b97Nmw8wxUfiiI+lUcVN9X9Dfj19RXomVMykHgQR8dKr/FYLKWRxfiCDz+PEEVYER3X3xaIqr3tpbyB1FvLyqy8PjI8THY5WDLY3AYMp4qynRl8vhaqg382NKkccmGAyxXDqBrlAAX+UAH0uK6dzt+CNL8PaU8vP8ArWTFsN/uyXKDJhlZowLmIXZ4hzaInWWEfY9parTY2159mTiaIjUFb8VkQ2uvXkOhBFel9kbdSdBrf5FT+RqMb89mSYvNLAESVtWU+GOc/et+6nPJxox48dMJgnExiWr3U7RhiUYKcjGxZM4VhoRa7Ah016aGtjtPfPDQ+CPKJCL6EzzEhRcgC4UgL7RsdL6VRe2dhSYd3VlZShs6OLNGejDp0YaGsTZ2H7yVUzhLn2jy8/Xp52ri/pf7px9/q5I4PniKpx5eqe74713w7RLCih/CRK6tIPvd0twh6EsTztqCa7VCeAJ91W/sbsswcQDTy958AD5jlb41Jg2GhTJh4lt0A/Ph8q2WootU4txydVuzRZjTSpjYJbGzR4abFdxE2hY8DlHhWwsGY2AGY++rT2VuFs/DaiI4h1tdpzmAJ4eAWTkeIPCo5t7cBMSGkhMcE17CMsFSYn6sebhILi6jQ5h1tUd3f32kwv0OIBkiU2sCMykX4H6wGuh4ciK9DhblmZ/cho4qi7pzan5eq38VtRTGE5FSMiquW1yALXy2Oh4G4PCq+2/2dlmafBgxFPHkvlAyi5ZGv4DcEgE26EVkL2mwM2WFFi0v3mJuRfS4CRcTa51YDSo5tXfBsQcrNLiiSLJbuor9BDFqw9bH0tr2379iadNNOfi8/h7HF6tUzp++W42L2xNlRcdD+0tH+7nFhIvDjcWY/euD1vxrIk7X86skQ/ZUUeA5BO7G3mVRTex1U89b2vCMLuvLMxsuXW5VQWK34AgXy9LOQfWunF7EfDnPYSIpGbRhY30V1IDLfrwPImvI0U6tXV7mqZjDP2ttNsebKk8z3/ezSFyB0CraNF8vgRXQm6b28ToGPBBdifLwjj6XqwuzzZ+F2n4XxBjcf/FQCMkDmrnRh/CAR5Vbuxt38LhB9BEqHgW4ufV2u3zrlucVFE6erKKYecdjCTY+KR8ZgyVYeHvEsbXHjTNoSLcDyPKrJ/8A7VsRCThryMzKEMa5ios11yfUk0GjDhmK5rXqZ757d2dHC0WPeIq3+ybxsTyIRfGD97T1rzbtacYfFyHCd/DHc913l1fIeF7cj+Fq22L03I5x+GExhZm38ZiWXWPFDRV8WaxspHjB8Ivz0F9Sdb1odvwYPERBIlknxXdgl4tcsh+qxH0YiUaaFj0KiohHvG5v3wE4NrCQtZSOdlYA+YNSnYW5W0NqosryLDhzcqzHKCASCUjTU2sRc2Gh10roRB2zRsUaxsbEXBHuINveDUr3M7SMXs0gQPnivdsPISV88h4qfNfeDVlbD7I8DADnR8U4FyZLhR1IjjOg/iY1FN9NwIGzPg17t19qNSWW17ZrNqupAutxqL2vrtptVVbM4omdlu7ldqmE2mAqt3U/OGQgN55DwcemvUCpkDXizFQSQvllVlYag8D6g86sfcrtxxOEyx4q+KgGme/0qD1Pt+ja/erXMYYPRtK027e9uG2hH3mGlVx9YcGU9GU6qfXToTW5qBSlKBSlKBSlKBWq2zscSjMvtj5jp61taUFcYjCshII4cqg+3+z9HYzYY91Lxt9U9dBwvzHDyq79p7JWYdG5H8j5VD8fs9o2IIsfxrLKKo2HvRJhpu7kBjkXQqeB9Ooq293t6FmW2nDVTr6+oqEb4bmLjVzL4JlHhPDNzsenkajOwWxUAfvFYGJgCSPK4N+B9R5URb29W58O0IwWurqLRzKLvGPskf7WHqh1HLyoTe3cebBy5GQBjqhU3jmH2om/FDqKujdjfASWDGzfj/WpJtLZcONhaORFdG1ZDp4vto3GOQfaHHnxvSYXLzrutvwcMRFiUM0IOgvZ4+uRv+k6VLcN2hxkSCCFHI1Vp5BEES/FlLHvGFxwAAsa1u/vZs+EvICZIb2E9rNGeUeIUcDyEg0OnUVXeIwzRtlYWP4+Y6jzrVNumWWc7pxtvfh5Qqz4h5Aua8OHtHGCbgAPbN6nUG4tUbOypMUwaKARJawJYgHzLSHVuuWw8qle5OAwMjwglRmZVkaQjMCRwGY5VzMMoYfaB4iryg2KIAP2fDwtcDMJHKkEaX8SMSLjW7a9KyiIjY3eW9o7vzYcZnAK/aU5gD0NuHvqUbCx0BuUiDKFXNACQy2HjY2/fITrmN8vNbC9XFvlu9AcDO+MaGMhGJaFcgja2ZFzatIS2UZWsGB0UaV5r7zLZ1JRwQRY2seIZSNRVRYkWBlKNNhcscR8WTODxJVWyqLKbG3L0FZ+HOBMOZmnGIC2dieB+utgO7KXuLMCCON6guD3oLMBLlUE+KRVa/PxZFcISTa5t56njxi9uRDLlDTOpvmkOVL30KxLpb1te3CtVdrX1mOzbRc09Inu+tpYEFkkwqtnAZ5O6vkTKbh1caAkA3AJAI0Oth3YjtO2lJH3bYuTLaxIyqxHQuoDn3mtJjtsyzCzuco4ItlUeirpWDWc0U1bxlqblt55APokSFiBmdAczG97lmJN766fkLamSYsbsST1Jv8AjXxSsgrf7A31xODXJG94ze8barrxI+yT5ced60Fc1YmYnMEThce7XaGstneYxyKb+0EuepDAqx8xa/Ei/HP2lv5C2do1kxUuWzd2osAbCxYAILgWuLnjVM4DZEs5tGhbz5fHhUw2PuAwH0shseKIbA+RPOujx6pjZu8acMLefGvivC5jVgSVgiBka/DxuNAbdPgK6di7hYiY3swA45QWPvy3Aq5N3NxcFAisbSXsdNFHrbxMR5n3VKe+CLZVCRD6ykBRyFraE/dtevNvcbTEz1lsosV3OcqJO6k+EcTYKZo5U6HKfMX4W+6Rap3uf275WEG007txp3yqbfzoNV9VuPIVvNtbPLsTYGxsXUEHhoGBsV9/uNR3a26UWIXLMovrlYWDC1uB940rXY461eq8Parynr2nqXuFrtRq3jz/ACuXBY9JkWSJ1dGF1ZSGBHUEaGsivNUWE2jsFzLg5DJATdkIup/jjv8A6l18xVobj9tGFx+WOU/s050yOfCx+4/D+VrHpeu1yrFpXAauaBSlKBSlKBWNjsAsq2Yeh5ismlBBtqbIaI2PubrWmxGGzaHj/fyqzcRh1dSrC4NRHbWwjHqNV5Hp5GrlFcbR2I0bZ4vUr+Yrd7s742skh8rn8/1rYSR30NR/a+wcxzpo/wAm/Q1kLNilWZeVyLXIDBlP1WU6Mh6eelqqzfvsnsGkwiFlF2fCg3ZBzfDMfaTrGdR8BXfu/vS8Dd3JfTkeXpVj4DaaTINbjiCDYg9QeINTCZeUMRhGiOYG68M1virA8D1Bra4LfzGwLlixU6La2XOWAHQZr2HlV3789mseMzSxZYsQ3FyLR4j7syj2JDyccfkKG23u9Jh5XR42jkT24n9pfMfaTowrFkzMXt1cUgkxmJxM8oJ8BbQdLM1wAR0APlzrV7R2ksgCpEkarwtq3oz8WrX0oFKUoFK5rsgwzSGyKWPQC9B1VyBUv2D2bYjEHxAqOi6n3ngKsfYfZvh8NYvYt0HiY/zEf8orZRbqr2hrruU0fylUmytz8RiLWXKvVtPlxqwd3eyeMAPKwIv9bW9uNkH5mp5jti93EWWFkVRc6kkDXxMpJIXQ62FayBiR4SVuLj8mtzrfFjT+qr+PnDRVf1fpo5VdIlnYTZ0GHUlEXw/We3oMv1QfK1+l6wxK+ITPkHtMt+BBF7DKvi4AcRbWvhWmVgLjLdbmwJazBh7Qup0HCshpTma7EuztJljuWuTpfLpYAAeO3DQjW/oRat04qiadOJ/16vJrv3OdExPiZjHbnn68voxME5N7ZkPMHT/9ra4Ryl+JB4i2YNbhcf2R1FdMmeQm4Ck2zKlmdv4m9hCbcrnz51gba3kjwwPeuqeQN2PoBrXz/H8Fw3EV6qcx8Y39Y7voOA4virdvFzHb3tPaW3xW2ZCCFAhVtDfxO3IeHMT6Zmt92tTtDHJhlLyyhGta8jZnPOwC+FRoNFHS9V1tvtNZrrh1y/ffU+4cB86heM2jJMxaRyxPMm9YWuGtWudMc/Od/TtGIba7tde8p3tvtLAJEC5j9t/yH6/CoHjca0zl2tc6mwA+QrHpXQ1rA3I7ZMXs/LHITiIBpkc+JB9xzc2+61x0tV+7o9oGE2ml4JBnAu0TeF19V5j7wuPOvIVd2ExjwuskbMjqbqykgqeoI1FB7cpVSdkvaw+NBw2J8WIRSyMLDvlHtC3ASAa2GhHSxvauDxiTRrJGwZGAKkcwf74UHdSlKBSlKBXy6AixFweVfVKCK7a3dy3ePVeY5j+lRySPkas21aDbW7we7RjXmvX0/SrkVztbYqyjoRwbp6+VarZ22JcHJlf+hqXywlTYitdtDZqyrYi45dR6fpVRKdi7wpMvI3FmU68eRHMV1b07oQbQiAkDXX93KmssHoeMkfVDr0vyrdXkwbg3JXkw/D+lTrd/eoSAAmzURSO+O482BlAlC2fWKZP3Uw6g/Vfqp/rUSdCDYixHI164xmBixcTxuiyI/txN7LH7Sn6knPMOfHqKR3+7MHwgaaLNLhRxYj6XD/dlUcU++P0viyVnWZgdkSzHwISOp0HxNTDdvdjDuoe/eHS9+Xutb8asjdtMNEuqL3gOhaxFtLZRwv669KldUUU6pYXK4op1SgO7vZLJNZpPZ6nwr8Tq3uFTiLcmPCp9GUJHEBbfAnj76k5x0UsZ/wAQqyi9kcgA9AGOg/vStemz3kbxzRQpY+MyRvrpoFV68+vjKuWiPfx8nnV8XcmY0R7+PkwcJjmjUqOBN7HTXQcfdW23f3oRGKSRmNuUoAN/JtGIHmNPIVpmwgid8r5kB9s+EEfaNzp61s9n4goBIjFLjjpw99elwfH03rc0VU+nadpgo/fnXRyqjfrHvs3rbXdy3cI8jG15JPAugNrAW01PSo7KylyVVXe/i7q2UHneS+RfRST5V97S2gZ/3jNIB9U2VPUqoGb+a4qNbY3+wuGWxPeuOEaEZRa9hp4R8zpXVF/RGKIx799GdXBzdnN2qZ+EcvX7pKswVQDZjbW3AmtHtzfCDCgh3AP+7jtf32sB77VWe3u0bEYkkKREh5JoT6tx/D0qLM5JuTeuXL0MJttztSnlBSACFPu+0eOt7aceQFQuednJLEkniTrXEUbOwVQSToAoJJ8gBxrO/wDIJb2spcC5jDqXA5+AG9/u8fKorW0rm/WhFBxSlKBS1Sbdbs7xm0fFFHkivrPL4EHoeLnyUE1b+7PZNgsDZ5R+0SjXNKtkB+5Dz9ZCfSghHZDuzJDMNpTgx4eFXMZIsZnKsuVBxIsxN+F7Drad9kG9RbFYnBudGLYmIfZzOe9QeWZgw9WrK3v2wvcsPK2v4eQ8hYVAeyOUy7fRl4LFLf0y2/5mHyrLHJHo2lKVipSlKBSlKBSlKDVbW2IsouLBvx9f1qH4vBtGxBFrVYtYe0dmLMtjoeR/vlVFaYzAiQHS9+I6/wB9aimJwL4ZsyXy3949f1qw9pbLaJrEe/kfStXicKHHn/fyqox93t7L2DHX+/7vU2w2MWSxvZrWzWvcfZYfWXy89LVVW0djGM5o9CNbfmPKs7YO8pQ5Woj63u7MXSQ4nZo7uQXaTCA+Fx9ZoCdCOsZ+WgOl3d3gTEnu3GSYEgowtcjiBfUHT2Tr68rW2ftVZVAOo4ixsQeRBHA+dR/fns7i2h9KjCHFC2TEAWWU/VSYLwbgA4/Rai5axdn8wPdw/E/nX2YmHBQg+0/iJ/hRDdj6kehqK4PezEYSU4THqYpV0ztrccjfgyn7Y9/M1h7Z7RIo7iMd432jw/U/KuOeBsatWPl0ck8FZmrVj5dE5MCr45CNNc8xBtx9mMeFffY61F9v9oeHiNkZpm9QBf1HL0v61W+2N6J8USZHNuNuXw6+fGtTeuuIimMQ64pimMRDf7Z32xGJuC2VPsLoPf19960Ba9cUopXZA4B1FxzH6edddKDebLgkjYvhysoKlWTgSraMpAIYeqmuW2ZErZsuJUDXuwgzA9BL7NvvZb/drRqxBuDY9RWbHtucCwmk/wAx/Og79qmTESGTuigsASQdbC2Zma2Zza5bS5rWMOVSXYG6GP2qbxqzRg+KaVisa/zNofRbnyq192Ox/B4Szz/4qQa+MFYlP3Y/ak9XsD0oKk3Y3Axe0dYY7RX8U0hyRr/MfaPktzVv7sdkWDwdnm/xMo1zSraNT92Li3q5t5VLMVtZYwLW8IsOACjhZQNFHoKh+8O/UcI8b68lGrH0H5mw86ywmUvxm2lThyFgdNB0AGijyAFQfebtBjguGe7ckXVvf099V5tzf+bEHLGTGpNvCfEf5uXovxrUYDYUk0gRVZ3Y6AKSSdCTce/U0TDO2xvTPjWt7CfYB1Pqxt8rCre7Cd2Bh0kncESyqAgItaK97+85fcB1rRbr9mYiyyYqxtwhuGW/LM1tf4Rp1J4VaW68F5GbkFy+82P4D51FSalKVFKUpQKUpQKUpQKUpQdOKwiyLlYXH4eYqHbX2I0RuNV5H8vI1N6+ZIwwIIuDxBoKxmhDaGtBtPY1zcaNyI5/1qw9tbvFLsmq/Mf086j0sV9CKyRDk3lbBqTICbECw53NtL8/0qe7vb1RzxhlYMp0/VSDwPkagm/Gxc+GOhIVg1xxA1BJ6gXveoDsza82AlBU6H3qw6H9eIoj0FvLurh9pQd3MpZRfu3X95CeqHiydUN/fpbz3vpuHiNlyASWeJ/3U6ew46fdfqp91xrVx7pb7piFBU2YWzITqPPzXzqXTRRYqJo3RZEk9uN/Zfz6q/PMOfxEmFy8kUqyt+ex2XDFpcGHnh4mO15Yh5qPbTo638+tVsy2qK4pSlApW/3Z3Fxe0D9BEcg9qZ/BGvq509wufKre3Y7HsJhAHxH+KlH2wViU+Se1J/NYHpQVHuxuHi9om8ER7se1M5yRr6uePoLnyq292eyDB4Szz/4qQa+MFYh6R+1J6sQD0qYYraaoABay6KAAAo6Ko0X3VFtu74JEpZ3Cjz5+gGpPpVwmUoxO1UjAAtZRZQAAF8lUaL7h76iu3t9o4Rd3AvwHEn0A1NVztztCkluIRlH2mtf4cF99z5VEnmaVydZGPEkk39SdT8hVTCVbc7QpZriLwL9o2zfHgvuufSovGkk72UNIzHzNz+LH1+FTPdrsonxNnxB7qPkCPER5LpYetvfVo7G3ew2BW0KDNzc6sffbT0Fqiq83W7I5GKy4pjGOIQWzfPRffr5VZOztlw4VMkKBL8TxLcyWY6k+tZ+Hw0kxsoJ/AepqQYDdxE1fxt05D3c/fRWmwGyZJjfgv2j+Q51K8HhFiQKvAfM8yfOu4CuagUpSgUpSgUpSgUpSgUpSgUpSg4IqP7Z3dDXaMeq/p+lSGlBXCw2axHCoVvZuCCGkwy3U6vAPm0X/AGfDpVz7V2IJPEtg34/186jEsJQkEWI5GrlHnlGkwriSJjYHQjivUH9DVmbodoSy2VyEk9bBvS/A/dPuvWdvXuWuJvJFZJuYPsy+TdG+98eoqfaGxXidlClHX2o24j06joRxqo9G4TbKvbNy4ciD5EaisXbG6WBxxzTwxSMeLlcjn1kiKk+8GqH2Rv5iMNZSc6j6r3uPRuI9DcVMNndrUR9vPGfTMPiuvyoJS/Yts0m+SQeQxBt84yfnWx2d2c7NwxDLho2Yc5S03ykIT/TUZ/8AVHDf78fB/wDtrBxvathwNHZ/4UP/AFWFMGZWZiNpogFvq+zwsvoBYL7gKjO3N8EiUs7hR1J4+nMnyFVhtTtMlluIkCfec5j8OA+dRmUyztmkLu3VgT10FuA04Cgle3e0h5LrApA+24/Bf1+FRDFyyO93LO54348Tz6eQqS7tbjT4sgongv4nbMqixF9eZ04Lfj5a2lsTcHDYU55AJZerDwj+Fdb+rX91FVduz2Z4nGWZh3cX2m0H8o+t7tPOrW2BuZhcAAUXPIPrsATfyHBfXj51upMSToP61sNn7vPJq/hX5morXgtIbKCb8hW62fuxwMv+Ufma3OEwCRCyi3nzPvrJqD4iiCiygAdBX3SlApSlApSlApSlApSlApSlApSlApSlApSlArC2hsxZh0bkfyPUVm0oIPjcC0bWYf319K0W2tgRYpbSLqPZddGX0PTyOlWdi8Gsq2Yeh5j0qLbS2O0RvxXqPz6VRSm8O4U0dzk75P8AeRjxD+JOI9RcelQubZP2Tfyr0Yy1hY3YsM/72KNz1ZQT/m4/OmUeeTs5q7I9msavMbk4P/66fF/+6s3C7v4eI3SGJT1yAn4m5oKi2F2f4jEm6JZdPG9gvG/E6n3A1ZW7/Zhh8Plaa0rgcLWS/pe7e/TU6VJo5LcOPWu6DDPM1lBJ/DhxPKmVcGewAUWA0Ataw6ADhXdg9lSTG40H2jw91brAbuKli/iPTl/WtyFtwqDA2fsRItbZm+0fyrYUpQKUpQKUpQKUpQKUpQKUpQKUpQKUpQKUpQKUpQKUpQKUpQK4K341zSg1GN3dR9V8J+I/pWnn3dlXgA3of1qX0oISdjTf7tvhXbDu/K31bepAqYVzQaLCbsAayG/kP141uYYFQWUADoK7KUClKUClKUClKUClKUClKUH/2Q=="/>
          <p:cNvSpPr>
            <a:spLocks noChangeAspect="1" noChangeArrowheads="1"/>
          </p:cNvSpPr>
          <p:nvPr/>
        </p:nvSpPr>
        <p:spPr bwMode="auto">
          <a:xfrm>
            <a:off x="1259681" y="-634604"/>
            <a:ext cx="1943100" cy="1321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endParaRPr lang="en-GB" altLang="en-US" sz="1350"/>
          </a:p>
        </p:txBody>
      </p:sp>
      <p:sp>
        <p:nvSpPr>
          <p:cNvPr id="10" name="TextBox 9"/>
          <p:cNvSpPr txBox="1"/>
          <p:nvPr/>
        </p:nvSpPr>
        <p:spPr>
          <a:xfrm>
            <a:off x="0" y="2365320"/>
            <a:ext cx="2213372" cy="193899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>
              <a:defRPr/>
            </a:pPr>
            <a:r>
              <a:rPr lang="en-GB" sz="2000" b="1" u="sng" dirty="0"/>
              <a:t>Product 1: </a:t>
            </a:r>
            <a:r>
              <a:rPr lang="en-GB" sz="2000" b="1" u="sng" dirty="0" smtClean="0"/>
              <a:t>Games Controller</a:t>
            </a:r>
            <a:endParaRPr lang="en-GB" sz="2000" b="1" u="sng" dirty="0"/>
          </a:p>
          <a:p>
            <a:pPr>
              <a:defRPr/>
            </a:pPr>
            <a:r>
              <a:rPr lang="en-GB" sz="2000" dirty="0"/>
              <a:t>Enables </a:t>
            </a:r>
            <a:r>
              <a:rPr lang="en-GB" sz="2000" dirty="0" smtClean="0"/>
              <a:t>teenagers and adults to play computer games Retail Price: £50</a:t>
            </a:r>
            <a:endParaRPr lang="en-GB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2899420" y="2360655"/>
            <a:ext cx="2376488" cy="193899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>
              <a:defRPr/>
            </a:pPr>
            <a:r>
              <a:rPr lang="en-GB" sz="2000" b="1" u="sng" dirty="0"/>
              <a:t>Product 2: </a:t>
            </a:r>
            <a:r>
              <a:rPr lang="en-GB" sz="2000" b="1" u="sng" dirty="0" smtClean="0"/>
              <a:t>Electronic toothbrush</a:t>
            </a:r>
            <a:endParaRPr lang="en-GB" sz="2000" b="1" u="sng" dirty="0"/>
          </a:p>
          <a:p>
            <a:pPr>
              <a:defRPr/>
            </a:pPr>
            <a:r>
              <a:rPr lang="en-GB" sz="2000" dirty="0" smtClean="0"/>
              <a:t>Allows you to brush your teeth more quickly and cleanly</a:t>
            </a:r>
            <a:endParaRPr lang="en-GB" sz="2000" dirty="0"/>
          </a:p>
          <a:p>
            <a:pPr>
              <a:defRPr/>
            </a:pPr>
            <a:r>
              <a:rPr lang="en-GB" sz="2000" dirty="0"/>
              <a:t>Retail price: </a:t>
            </a:r>
            <a:r>
              <a:rPr lang="en-GB" sz="2000" dirty="0" smtClean="0"/>
              <a:t>£39</a:t>
            </a:r>
            <a:endParaRPr lang="en-GB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5643130" y="2360654"/>
            <a:ext cx="3358787" cy="193899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u="sng" dirty="0"/>
              <a:t>Product 3</a:t>
            </a:r>
            <a:r>
              <a:rPr lang="en-GB" sz="2000" b="1" u="sng" dirty="0" smtClean="0"/>
              <a:t>: Can Opener</a:t>
            </a:r>
          </a:p>
          <a:p>
            <a:pPr>
              <a:defRPr/>
            </a:pPr>
            <a:r>
              <a:rPr lang="en-GB" sz="2000" dirty="0" smtClean="0"/>
              <a:t>Helps you open up a tinned food based product.  </a:t>
            </a:r>
          </a:p>
          <a:p>
            <a:pPr>
              <a:defRPr/>
            </a:pPr>
            <a:r>
              <a:rPr lang="en-GB" sz="2000" dirty="0" smtClean="0"/>
              <a:t>Retail price: £10</a:t>
            </a:r>
          </a:p>
          <a:p>
            <a:pPr>
              <a:defRPr/>
            </a:pPr>
            <a:endParaRPr lang="en-GB" sz="2000" dirty="0" smtClean="0"/>
          </a:p>
          <a:p>
            <a:pPr>
              <a:defRPr/>
            </a:pPr>
            <a:endParaRPr lang="en-GB" sz="2000" dirty="0"/>
          </a:p>
        </p:txBody>
      </p:sp>
      <p:sp>
        <p:nvSpPr>
          <p:cNvPr id="25" name="Rectangle 24"/>
          <p:cNvSpPr/>
          <p:nvPr/>
        </p:nvSpPr>
        <p:spPr>
          <a:xfrm>
            <a:off x="-1" y="-12931"/>
            <a:ext cx="3470787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Target Market</a:t>
            </a:r>
          </a:p>
        </p:txBody>
      </p:sp>
      <p:pic>
        <p:nvPicPr>
          <p:cNvPr id="1026" name="Picture 2" descr="Health &amp; Beauty :: Electric Toothbrushes :: Braun Oral-B Vitality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831" y="710562"/>
            <a:ext cx="1111931" cy="161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8Pcs Oral B Replacement Electric Toothbrush Heads for Braun oral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884" y="718335"/>
            <a:ext cx="1565157" cy="1565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ony CUHZCT1E Video Games Controller for sale online | eBa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5467"/>
            <a:ext cx="2127293" cy="1403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70787" y="-5160"/>
            <a:ext cx="5673213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DESIGN BRIEF: </a:t>
            </a:r>
            <a:r>
              <a:rPr lang="en-GB" dirty="0" smtClean="0">
                <a:solidFill>
                  <a:schemeClr val="bg1"/>
                </a:solidFill>
              </a:rPr>
              <a:t>I would like you to chose one of the three products to re-design for each of the target market groups.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034" name="Picture 10" descr="KitchenCraft Butterfly Can Opener: Amazon.co.uk: Kitchen &amp; Hom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129" y="718334"/>
            <a:ext cx="2012345" cy="1565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Buy John Lewis &amp; Partners Stainless Steel Can Opener Online at johnlewis.co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96390" y="633399"/>
            <a:ext cx="1239451" cy="1652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09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2" descr="data:image/jpeg;base64,/9j/4AAQSkZJRgABAQAAAQABAAD/2wCEAAkGBhQQEBUUExQWFRUWFxgYFhYWGBoZHxgaHBcVFxgXHBoXHCYeGxkjGhUXHy8gIycqLCwsGB8xNTAqNSYsLCkBCQoKDgwOGg8PGikkHiQsLCkqKS4uNTUpMCwsKSwpLS4pKSopLC0vKSkvLCksKSopKSwqKSwpKiosLCo1LCwvKf/AABEIALkBEAMBIgACEQEDEQH/xAAcAAEAAgIDAQAAAAAAAAAAAAAABgcEBQEDCAL/xABHEAACAQIDBQUEBwYDBgcBAAABAgMAEQQSIQUGMUFRBxMiYXEygZGhI0JSYrHB0RQzcoLh8CSSokNTY7LC0ggVFzREVPEW/8QAGgEBAQADAQEAAAAAAAAAAAAAAAECAwQFBv/EAC8RAQABAwIEBAUDBQAAAAAAAAABAgMREjEEIUFxE1Hh8GGBkaHRIiMyFGKxwfH/2gAMAwEAAhEDEQA/ALxpSlApSlApSlApXBa1RjbfaVs/CXEmJQsPqR/SN6WS9veRQSiuL1Tm2v8AxAjUYXDE9Hna3+iMk/6hUE2z2mbQxdw+JZFP1Ifoh6XXxH3sauEy9E7Y3qwuDH+InjjP2WYZj6IPEfcKg21u3jCx6QQyzH7RtEv+q7f6aorNrfmeJ5n1POgNXBlasvb9iCfDhYQOhdz8wB+FbLZfb8pIGIwrKObROHt/KwU/AmqZvS9MD1jsPeLD42PvMPKsi87cVPRlOqnyIrZV5I2XtCfDyCaB3iZfrqco9CT4SvkdPKre3R7blYBMeoXl+0ReJD/GouUPmLj0FTCrZpXThcWkqB42V0YXVlIII6gjQ13VApSlApSlApSlApSlApSlApSlApSlApSlApStbtrb8OEikllcKsShn5kAmy6DiWOgHM0GyrpxOMSJS0jqijizMFA950qgN5u3fFzkrhQMNHyYgPIR1JPhX0ANutV7tHa02JbNPLJK3WRi1vTMbD3VR6M2120bOw9wspxDDlAuYf5zZPgTUB21/wCIDEyXGGgjhH2pCZG+AyqPnVTg19XphG52zvdjMZ/7jESyD7GbKn+RLL8q07yZbAg8LgAcuRpevrP5mqOvO54C3r+ldsIIvc30t0Ar7SAkXtYdToPidKzcNslnvx8Nrn2ALmwJeSwtfmARQYd67EiJFwNOp0HxOldr4iBIye8+kK+FUTOVbo7SWXS31AeIIPKtVhsHiMY+WNJJn6KGcj3C9hTJhmSYqNOL5j0QX/1Gw+F6xpNsn6iBfNvGfn4flUy2P2H42YXmMeHFuDHO3+VL295Fa3be40+yZ45ZY0xMKsGNs2VgDqjjRlB68PM8KwiuKpxExlJmI3a7YuOxUso/ZYmlmykaR9+R95Q6sEPmLWqRYzs022QcTJEzuRdgZEZyONimbX+H5VLcbvYm1MCkGzXXBurXlwlxCZFt7KvGBmW+ulr/AFrWrRybEmjBdVOEYOD3oxdgq3PhPNr6C5PLhrWWFmUe3Y37xGz5D3TmFr+OFwTE5HEMh1RvMWPmKvDdDtgw2MKxT/4ac2GVz4HP3JOGvRrHpequ3xxOGxsV8pmnCgDFKojQsLC7ytZGUm+gv0BFVvHimjuhsygkFSbjzsRw9R86K9rg1zXmbcrtYxWBsiscRCP9hKfEo/4b8beWo+6KvLdDtDwm01+hfLLa7QvZXHXS9mHmtx6VBJ6VxeuaBSlKBSlKBSlKBSlKBSlKBSlKD4lkCgk8ALn0GpqlN1HfbuH2mJmsmImRo2GrRFBePT6yKFQEcfaPOrl2jCXhkUcWRlHqVIH41R3Z3tIYKaRPYDnxKdMkg0Nvun5GrCSrreHdufATGKdMp4qw1WRfto3Bl+Y5gVra9SbU2Th9owGKZA6nW3Ahvto31H8+B58ao3e7s1l2e5YkyYcmySgZbNyjl4iNuhtlbSxHCiobXamHYi9rDqbAfE1mYWaGMMZiyNqFjiW7g8mZ5BlUc7LqfKucPtmSWQLhMOO8IsLBppCdDmBa7Agi4twudaZHxhdm51LA3UZtQQo8Iu3iboOYU1rX2oR7Cqvn7R+LaD3AVNNkdjmOxLZpskGY3IbxPrr+7jvb0JWpPiewqBI8vezmXKSD9Fr5917Vr8s1611XKY3aqrtFKocPhpsVJlRZJXPJQXPwF9Kl+G7OMXKFbFzLAgFlMz5mtr4VUHzOl+fnWDhJ8RsiYhszQuRmMbZBKFvbK+UlW1PEaX1FXLscbM2nhD+yy9xLdS7OwMylSDkk71iWjNrEKcpHPlUirXGaZ5ebpt1WZpirnPbb6+it5uxiaUXwglksL5pkEKtp9UuQTrw0t51lbndokmyh+w4yDuhGxGbKVZSST9Io9sa6MNbW9rSpVh9vJs/GlkxIlW7d7hsJeYSDKFjtEqiPDvmBYsZCTwsaiXafvlHtJVDJDAYyxU376Y6EBCYxkRCdbZj15WOcbYnmwu4r2jHb1TzauzGx5jmindYihYyRyp3YW/C7A2bW+luGpBFYMm9MESlBKcRIgYHu079bW9rvmdY/XMTrpY86GCNlvY5eZtp8eFTPcbd3/wA4ldMTje6CBSIyczyC1jkUkLoFFzqdRpzrip4SxYmLkZ/TnHPZZruXKZoqnMTvy3aTeyaM4oyQIkKmxCRyZ8hAAJLKAoYkZrJ4RfSsGLbMoN2bOf8AifSW1uCM97G/Sr5wvZ7hsKUODhRm5y4izvfqnefR+4JfzrYz7orio2THWkQ+woOZlPNxLkBU8si+HT3V1W7tN2jxKJiY+89vVaqNGInf/Hf0yrfYHZ+mNjjxOLxhlDgHJER4fuM7XCkcCoXSp7gNzcHCpWDDRnqzoJCfPNKSbelh5VWu9m50+xT3+Hnz4dmC66G5uQrpwbQHxL8Fru2f2nQLGA8EmfoHGS/XUEge4n1rO9am7TE2bvhzG+adWfv9nJNyu3MxVb1xO2Jxjv8AnLu3l7PVmlZsMqxMDwX92x8rex7tPIVB8X3uEnMcwZJYyPEpsymwIIYHXQgg3v51Mtr9pDHTvwFtpHhFKcQOM0ozDzyAVosNuri9pENDhciakyuWGa9tWkkPiOn1R1rpu10VRGmOfWfP446NfDUXqZnxJ5dI6x8/+pzuZ26TQAJjQcRFw79Ld4v8Y0D++x82q6th7xYfGxCXDyrKnMqdVPRlOqnyIFeYdo9mmLwozBonPNY3u3pZgA3oL1p9j7fmwc3eQyNh5l0JGgNvqsp5eRBHpWh2PZFKqXcrt2imyxY8CCTQCUfu38zxKHz1XzFWvDMHAZSCCLgg3BHUEcRUH3SlKBSlKBSlKBSlKBSlKDqxcmWNmHJSfgCa88b97Nmw8wxUfiiI+lUcVN9X9Dfj19RXomVMykHgQR8dKr/FYLKWRxfiCDz+PEEVYER3X3xaIqr3tpbyB1FvLyqy8PjI8THY5WDLY3AYMp4qynRl8vhaqg382NKkccmGAyxXDqBrlAAX+UAH0uK6dzt+CNL8PaU8vP8ArWTFsN/uyXKDJhlZowLmIXZ4hzaInWWEfY9parTY2159mTiaIjUFb8VkQ2uvXkOhBFel9kbdSdBrf5FT+RqMb89mSYvNLAESVtWU+GOc/et+6nPJxox48dMJgnExiWr3U7RhiUYKcjGxZM4VhoRa7Ah016aGtjtPfPDQ+CPKJCL6EzzEhRcgC4UgL7RsdL6VRe2dhSYd3VlZShs6OLNGejDp0YaGsTZ2H7yVUzhLn2jy8/Xp52ri/pf7px9/q5I4PniKpx5eqe74713w7RLCih/CRK6tIPvd0twh6EsTztqCa7VCeAJ91W/sbsswcQDTy958AD5jlb41Jg2GhTJh4lt0A/Ph8q2WootU4txydVuzRZjTSpjYJbGzR4abFdxE2hY8DlHhWwsGY2AGY++rT2VuFs/DaiI4h1tdpzmAJ4eAWTkeIPCo5t7cBMSGkhMcE17CMsFSYn6sebhILi6jQ5h1tUd3f32kwv0OIBkiU2sCMykX4H6wGuh4ciK9DhblmZ/cho4qi7pzan5eq38VtRTGE5FSMiquW1yALXy2Oh4G4PCq+2/2dlmafBgxFPHkvlAyi5ZGv4DcEgE26EVkL2mwM2WFFi0v3mJuRfS4CRcTa51YDSo5tXfBsQcrNLiiSLJbuor9BDFqw9bH0tr2379iadNNOfi8/h7HF6tUzp++W42L2xNlRcdD+0tH+7nFhIvDjcWY/euD1vxrIk7X86skQ/ZUUeA5BO7G3mVRTex1U89b2vCMLuvLMxsuXW5VQWK34AgXy9LOQfWunF7EfDnPYSIpGbRhY30V1IDLfrwPImvI0U6tXV7mqZjDP2ttNsebKk8z3/ezSFyB0CraNF8vgRXQm6b28ToGPBBdifLwjj6XqwuzzZ+F2n4XxBjcf/FQCMkDmrnRh/CAR5Vbuxt38LhB9BEqHgW4ufV2u3zrlucVFE6erKKYecdjCTY+KR8ZgyVYeHvEsbXHjTNoSLcDyPKrJ/8A7VsRCThryMzKEMa5ios11yfUk0GjDhmK5rXqZ757d2dHC0WPeIq3+ybxsTyIRfGD97T1rzbtacYfFyHCd/DHc913l1fIeF7cj+Fq22L03I5x+GExhZm38ZiWXWPFDRV8WaxspHjB8Ivz0F9Sdb1odvwYPERBIlknxXdgl4tcsh+qxH0YiUaaFj0KiohHvG5v3wE4NrCQtZSOdlYA+YNSnYW5W0NqosryLDhzcqzHKCASCUjTU2sRc2Gh10roRB2zRsUaxsbEXBHuINveDUr3M7SMXs0gQPnivdsPISV88h4qfNfeDVlbD7I8DADnR8U4FyZLhR1IjjOg/iY1FN9NwIGzPg17t19qNSWW17ZrNqupAutxqL2vrtptVVbM4omdlu7ldqmE2mAqt3U/OGQgN55DwcemvUCpkDXizFQSQvllVlYag8D6g86sfcrtxxOEyx4q+KgGme/0qD1Pt+ja/erXMYYPRtK027e9uG2hH3mGlVx9YcGU9GU6qfXToTW5qBSlKBSlKBSlKBWq2zscSjMvtj5jp61taUFcYjCshII4cqg+3+z9HYzYY91Lxt9U9dBwvzHDyq79p7JWYdG5H8j5VD8fs9o2IIsfxrLKKo2HvRJhpu7kBjkXQqeB9Ooq293t6FmW2nDVTr6+oqEb4bmLjVzL4JlHhPDNzsenkajOwWxUAfvFYGJgCSPK4N+B9R5URb29W58O0IwWurqLRzKLvGPskf7WHqh1HLyoTe3cebBy5GQBjqhU3jmH2om/FDqKujdjfASWDGzfj/WpJtLZcONhaORFdG1ZDp4vto3GOQfaHHnxvSYXLzrutvwcMRFiUM0IOgvZ4+uRv+k6VLcN2hxkSCCFHI1Vp5BEES/FlLHvGFxwAAsa1u/vZs+EvICZIb2E9rNGeUeIUcDyEg0OnUVXeIwzRtlYWP4+Y6jzrVNumWWc7pxtvfh5Qqz4h5Aua8OHtHGCbgAPbN6nUG4tUbOypMUwaKARJawJYgHzLSHVuuWw8qle5OAwMjwglRmZVkaQjMCRwGY5VzMMoYfaB4iryg2KIAP2fDwtcDMJHKkEaX8SMSLjW7a9KyiIjY3eW9o7vzYcZnAK/aU5gD0NuHvqUbCx0BuUiDKFXNACQy2HjY2/fITrmN8vNbC9XFvlu9AcDO+MaGMhGJaFcgja2ZFzatIS2UZWsGB0UaV5r7zLZ1JRwQRY2seIZSNRVRYkWBlKNNhcscR8WTODxJVWyqLKbG3L0FZ+HOBMOZmnGIC2dieB+utgO7KXuLMCCON6guD3oLMBLlUE+KRVa/PxZFcISTa5t56njxi9uRDLlDTOpvmkOVL30KxLpb1te3CtVdrX1mOzbRc09Inu+tpYEFkkwqtnAZ5O6vkTKbh1caAkA3AJAI0Oth3YjtO2lJH3bYuTLaxIyqxHQuoDn3mtJjtsyzCzuco4ItlUeirpWDWc0U1bxlqblt55APokSFiBmdAczG97lmJN766fkLamSYsbsST1Jv8AjXxSsgrf7A31xODXJG94ze8barrxI+yT5ced60Fc1YmYnMEThce7XaGstneYxyKb+0EuepDAqx8xa/Ei/HP2lv5C2do1kxUuWzd2osAbCxYAILgWuLnjVM4DZEs5tGhbz5fHhUw2PuAwH0shseKIbA+RPOujx6pjZu8acMLefGvivC5jVgSVgiBka/DxuNAbdPgK6di7hYiY3swA45QWPvy3Aq5N3NxcFAisbSXsdNFHrbxMR5n3VKe+CLZVCRD6ykBRyFraE/dtevNvcbTEz1lsosV3OcqJO6k+EcTYKZo5U6HKfMX4W+6Rap3uf275WEG007txp3yqbfzoNV9VuPIVvNtbPLsTYGxsXUEHhoGBsV9/uNR3a26UWIXLMovrlYWDC1uB940rXY461eq8Parynr2nqXuFrtRq3jz/ACuXBY9JkWSJ1dGF1ZSGBHUEaGsivNUWE2jsFzLg5DJATdkIup/jjv8A6l18xVobj9tGFx+WOU/s050yOfCx+4/D+VrHpeu1yrFpXAauaBSlKBSlKBWNjsAsq2Yeh5ismlBBtqbIaI2PubrWmxGGzaHj/fyqzcRh1dSrC4NRHbWwjHqNV5Hp5GrlFcbR2I0bZ4vUr+Yrd7s742skh8rn8/1rYSR30NR/a+wcxzpo/wAm/Q1kLNilWZeVyLXIDBlP1WU6Mh6eelqqzfvsnsGkwiFlF2fCg3ZBzfDMfaTrGdR8BXfu/vS8Dd3JfTkeXpVj4DaaTINbjiCDYg9QeINTCZeUMRhGiOYG68M1virA8D1Bra4LfzGwLlixU6La2XOWAHQZr2HlV3789mseMzSxZYsQ3FyLR4j7syj2JDyccfkKG23u9Jh5XR42jkT24n9pfMfaTowrFkzMXt1cUgkxmJxM8oJ8BbQdLM1wAR0APlzrV7R2ksgCpEkarwtq3oz8WrX0oFKUoFK5rsgwzSGyKWPQC9B1VyBUv2D2bYjEHxAqOi6n3ngKsfYfZvh8NYvYt0HiY/zEf8orZRbqr2hrruU0fylUmytz8RiLWXKvVtPlxqwd3eyeMAPKwIv9bW9uNkH5mp5jti93EWWFkVRc6kkDXxMpJIXQ62FayBiR4SVuLj8mtzrfFjT+qr+PnDRVf1fpo5VdIlnYTZ0GHUlEXw/We3oMv1QfK1+l6wxK+ITPkHtMt+BBF7DKvi4AcRbWvhWmVgLjLdbmwJazBh7Qup0HCshpTma7EuztJljuWuTpfLpYAAeO3DQjW/oRat04qiadOJ/16vJrv3OdExPiZjHbnn68voxME5N7ZkPMHT/9ra4Ryl+JB4i2YNbhcf2R1FdMmeQm4Ck2zKlmdv4m9hCbcrnz51gba3kjwwPeuqeQN2PoBrXz/H8Fw3EV6qcx8Y39Y7voOA4virdvFzHb3tPaW3xW2ZCCFAhVtDfxO3IeHMT6Zmt92tTtDHJhlLyyhGta8jZnPOwC+FRoNFHS9V1tvtNZrrh1y/ffU+4cB86heM2jJMxaRyxPMm9YWuGtWudMc/Od/TtGIba7tde8p3tvtLAJEC5j9t/yH6/CoHjca0zl2tc6mwA+QrHpXQ1rA3I7ZMXs/LHITiIBpkc+JB9xzc2+61x0tV+7o9oGE2ml4JBnAu0TeF19V5j7wuPOvIVd2ExjwuskbMjqbqykgqeoI1FB7cpVSdkvaw+NBw2J8WIRSyMLDvlHtC3ASAa2GhHSxvauDxiTRrJGwZGAKkcwf74UHdSlKBSlKBXy6AixFweVfVKCK7a3dy3ePVeY5j+lRySPkas21aDbW7we7RjXmvX0/SrkVztbYqyjoRwbp6+VarZ22JcHJlf+hqXywlTYitdtDZqyrYi45dR6fpVRKdi7wpMvI3FmU68eRHMV1b07oQbQiAkDXX93KmssHoeMkfVDr0vyrdXkwbg3JXkw/D+lTrd/eoSAAmzURSO+O482BlAlC2fWKZP3Uw6g/Vfqp/rUSdCDYixHI164xmBixcTxuiyI/txN7LH7Sn6knPMOfHqKR3+7MHwgaaLNLhRxYj6XD/dlUcU++P0viyVnWZgdkSzHwISOp0HxNTDdvdjDuoe/eHS9+Xutb8asjdtMNEuqL3gOhaxFtLZRwv669KldUUU6pYXK4op1SgO7vZLJNZpPZ6nwr8Tq3uFTiLcmPCp9GUJHEBbfAnj76k5x0UsZ/wAQqyi9kcgA9AGOg/vStemz3kbxzRQpY+MyRvrpoFV68+vjKuWiPfx8nnV8XcmY0R7+PkwcJjmjUqOBN7HTXQcfdW23f3oRGKSRmNuUoAN/JtGIHmNPIVpmwgid8r5kB9s+EEfaNzp61s9n4goBIjFLjjpw99elwfH03rc0VU+nadpgo/fnXRyqjfrHvs3rbXdy3cI8jG15JPAugNrAW01PSo7KylyVVXe/i7q2UHneS+RfRST5V97S2gZ/3jNIB9U2VPUqoGb+a4qNbY3+wuGWxPeuOEaEZRa9hp4R8zpXVF/RGKIx799GdXBzdnN2qZ+EcvX7pKswVQDZjbW3AmtHtzfCDCgh3AP+7jtf32sB77VWe3u0bEYkkKREh5JoT6tx/D0qLM5JuTeuXL0MJttztSnlBSACFPu+0eOt7aceQFQuednJLEkniTrXEUbOwVQSToAoJJ8gBxrO/wDIJb2spcC5jDqXA5+AG9/u8fKorW0rm/WhFBxSlKBS1Sbdbs7xm0fFFHkivrPL4EHoeLnyUE1b+7PZNgsDZ5R+0SjXNKtkB+5Dz9ZCfSghHZDuzJDMNpTgx4eFXMZIsZnKsuVBxIsxN+F7Drad9kG9RbFYnBudGLYmIfZzOe9QeWZgw9WrK3v2wvcsPK2v4eQ8hYVAeyOUy7fRl4LFLf0y2/5mHyrLHJHo2lKVipSlKBSlKBSlKDVbW2IsouLBvx9f1qH4vBtGxBFrVYtYe0dmLMtjoeR/vlVFaYzAiQHS9+I6/wB9aimJwL4ZsyXy3949f1qw9pbLaJrEe/kfStXicKHHn/fyqox93t7L2DHX+/7vU2w2MWSxvZrWzWvcfZYfWXy89LVVW0djGM5o9CNbfmPKs7YO8pQ5Woj63u7MXSQ4nZo7uQXaTCA+Fx9ZoCdCOsZ+WgOl3d3gTEnu3GSYEgowtcjiBfUHT2Tr68rW2ftVZVAOo4ixsQeRBHA+dR/fns7i2h9KjCHFC2TEAWWU/VSYLwbgA4/Rai5axdn8wPdw/E/nX2YmHBQg+0/iJ/hRDdj6kehqK4PezEYSU4THqYpV0ztrccjfgyn7Y9/M1h7Z7RIo7iMd432jw/U/KuOeBsatWPl0ck8FZmrVj5dE5MCr45CNNc8xBtx9mMeFffY61F9v9oeHiNkZpm9QBf1HL0v61W+2N6J8USZHNuNuXw6+fGtTeuuIimMQ64pimMRDf7Z32xGJuC2VPsLoPf19960Ba9cUopXZA4B1FxzH6edddKDebLgkjYvhysoKlWTgSraMpAIYeqmuW2ZErZsuJUDXuwgzA9BL7NvvZb/drRqxBuDY9RWbHtucCwmk/wAx/Og79qmTESGTuigsASQdbC2Zma2Zza5bS5rWMOVSXYG6GP2qbxqzRg+KaVisa/zNofRbnyq192Ox/B4Szz/4qQa+MFYlP3Y/ak9XsD0oKk3Y3Axe0dYY7RX8U0hyRr/MfaPktzVv7sdkWDwdnm/xMo1zSraNT92Li3q5t5VLMVtZYwLW8IsOACjhZQNFHoKh+8O/UcI8b68lGrH0H5mw86ywmUvxm2lThyFgdNB0AGijyAFQfebtBjguGe7ckXVvf099V5tzf+bEHLGTGpNvCfEf5uXovxrUYDYUk0gRVZ3Y6AKSSdCTce/U0TDO2xvTPjWt7CfYB1Pqxt8rCre7Cd2Bh0kncESyqAgItaK97+85fcB1rRbr9mYiyyYqxtwhuGW/LM1tf4Rp1J4VaW68F5GbkFy+82P4D51FSalKVFKUpQKUpQKUpQKUpQdOKwiyLlYXH4eYqHbX2I0RuNV5H8vI1N6+ZIwwIIuDxBoKxmhDaGtBtPY1zcaNyI5/1qw9tbvFLsmq/Mf086j0sV9CKyRDk3lbBqTICbECw53NtL8/0qe7vb1RzxhlYMp0/VSDwPkagm/Gxc+GOhIVg1xxA1BJ6gXveoDsza82AlBU6H3qw6H9eIoj0FvLurh9pQd3MpZRfu3X95CeqHiydUN/fpbz3vpuHiNlyASWeJ/3U6ew46fdfqp91xrVx7pb7piFBU2YWzITqPPzXzqXTRRYqJo3RZEk9uN/Zfz6q/PMOfxEmFy8kUqyt+ex2XDFpcGHnh4mO15Yh5qPbTo638+tVsy2qK4pSlApW/3Z3Fxe0D9BEcg9qZ/BGvq509wufKre3Y7HsJhAHxH+KlH2wViU+Se1J/NYHpQVHuxuHi9om8ER7se1M5yRr6uePoLnyq292eyDB4Szz/4qQa+MFYh6R+1J6sQD0qYYraaoABay6KAAAo6Ko0X3VFtu74JEpZ3Cjz5+gGpPpVwmUoxO1UjAAtZRZQAAF8lUaL7h76iu3t9o4Rd3AvwHEn0A1NVztztCkluIRlH2mtf4cF99z5VEnmaVydZGPEkk39SdT8hVTCVbc7QpZriLwL9o2zfHgvuufSovGkk72UNIzHzNz+LH1+FTPdrsonxNnxB7qPkCPER5LpYetvfVo7G3ew2BW0KDNzc6sffbT0Fqiq83W7I5GKy4pjGOIQWzfPRffr5VZOztlw4VMkKBL8TxLcyWY6k+tZ+Hw0kxsoJ/AepqQYDdxE1fxt05D3c/fRWmwGyZJjfgv2j+Q51K8HhFiQKvAfM8yfOu4CuagUpSgUpSgUpSgUpSgUpSgUpSg4IqP7Z3dDXaMeq/p+lSGlBXCw2axHCoVvZuCCGkwy3U6vAPm0X/AGfDpVz7V2IJPEtg34/186jEsJQkEWI5GrlHnlGkwriSJjYHQjivUH9DVmbodoSy2VyEk9bBvS/A/dPuvWdvXuWuJvJFZJuYPsy+TdG+98eoqfaGxXidlClHX2o24j06joRxqo9G4TbKvbNy4ciD5EaisXbG6WBxxzTwxSMeLlcjn1kiKk+8GqH2Rv5iMNZSc6j6r3uPRuI9DcVMNndrUR9vPGfTMPiuvyoJS/Yts0m+SQeQxBt84yfnWx2d2c7NwxDLho2Yc5S03ykIT/TUZ/8AVHDf78fB/wDtrBxvathwNHZ/4UP/AFWFMGZWZiNpogFvq+zwsvoBYL7gKjO3N8EiUs7hR1J4+nMnyFVhtTtMlluIkCfec5j8OA+dRmUyztmkLu3VgT10FuA04Cgle3e0h5LrApA+24/Bf1+FRDFyyO93LO54348Tz6eQqS7tbjT4sgongv4nbMqixF9eZ04Lfj5a2lsTcHDYU55AJZerDwj+Fdb+rX91FVduz2Z4nGWZh3cX2m0H8o+t7tPOrW2BuZhcAAUXPIPrsATfyHBfXj51upMSToP61sNn7vPJq/hX5morXgtIbKCb8hW62fuxwMv+Ufma3OEwCRCyi3nzPvrJqD4iiCiygAdBX3SlApSlApSlApSlApSlApSlApSlApSlApSlArC2hsxZh0bkfyPUVm0oIPjcC0bWYf319K0W2tgRYpbSLqPZddGX0PTyOlWdi8Gsq2Yeh5j0qLbS2O0RvxXqPz6VRSm8O4U0dzk75P8AeRjxD+JOI9RcelQubZP2Tfyr0Yy1hY3YsM/72KNz1ZQT/m4/OmUeeTs5q7I9msavMbk4P/66fF/+6s3C7v4eI3SGJT1yAn4m5oKi2F2f4jEm6JZdPG9gvG/E6n3A1ZW7/Zhh8Plaa0rgcLWS/pe7e/TU6VJo5LcOPWu6DDPM1lBJ/DhxPKmVcGewAUWA0Ataw6ADhXdg9lSTG40H2jw91brAbuKli/iPTl/WtyFtwqDA2fsRItbZm+0fyrYUpQKUpQKUpQKUpQKUpQKUpQKUpQKUpQKUpQKUpQKUpQKUpQK4K341zSg1GN3dR9V8J+I/pWnn3dlXgA3of1qX0oISdjTf7tvhXbDu/K31bepAqYVzQaLCbsAayG/kP141uYYFQWUADoK7KUClKUClKUClKUClKUClKUH/2Q=="/>
          <p:cNvSpPr>
            <a:spLocks noChangeAspect="1" noChangeArrowheads="1"/>
          </p:cNvSpPr>
          <p:nvPr/>
        </p:nvSpPr>
        <p:spPr bwMode="auto">
          <a:xfrm>
            <a:off x="1259681" y="-634604"/>
            <a:ext cx="1943100" cy="1321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endParaRPr lang="en-GB" altLang="en-US" sz="1350"/>
          </a:p>
        </p:txBody>
      </p:sp>
      <p:sp>
        <p:nvSpPr>
          <p:cNvPr id="5124" name="AutoShape 4" descr="data:image/jpeg;base64,/9j/4AAQSkZJRgABAQAAAQABAAD/2wCEAAkGBhQQEBUUExQWFRUWFxgYFhYWGBoZHxgaHBcVFxgXHBoXHCYeGxkjGhUXHy8gIycqLCwsGB8xNTAqNSYsLCkBCQoKDgwOGg8PGikkHiQsLCkqKS4uNTUpMCwsKSwpLS4pKSopLC0vKSkvLCksKSopKSwqKSwpKiosLCo1LCwvKf/AABEIALkBEAMBIgACEQEDEQH/xAAcAAEAAgIDAQAAAAAAAAAAAAAABgcEBQEDCAL/xABHEAACAQIDBQUEBwYDBgcBAAABAgMAEQQSIQUGMUFRBxMiYXEygZGhI0JSYrHB0RQzcoLh8CSSokNTY7LC0ggVFzREVPEW/8QAGgEBAQADAQEAAAAAAAAAAAAAAAECAwQFBv/EAC8RAQABAwIEBAUDBQAAAAAAAAABAgMREjEEIUFxE1Hh8GGBkaHRIiMyFGKxwfH/2gAMAwEAAhEDEQA/ALxpSlApSlApSlApXBa1RjbfaVs/CXEmJQsPqR/SN6WS9veRQSiuL1Tm2v8AxAjUYXDE9Hna3+iMk/6hUE2z2mbQxdw+JZFP1Ifoh6XXxH3sauEy9E7Y3qwuDH+InjjP2WYZj6IPEfcKg21u3jCx6QQyzH7RtEv+q7f6aorNrfmeJ5n1POgNXBlasvb9iCfDhYQOhdz8wB+FbLZfb8pIGIwrKObROHt/KwU/AmqZvS9MD1jsPeLD42PvMPKsi87cVPRlOqnyIrZV5I2XtCfDyCaB3iZfrqco9CT4SvkdPKre3R7blYBMeoXl+0ReJD/GouUPmLj0FTCrZpXThcWkqB42V0YXVlIII6gjQ13VApSlApSlApSlApSlApSlApSlApSlApSlApStbtrb8OEikllcKsShn5kAmy6DiWOgHM0GyrpxOMSJS0jqijizMFA950qgN5u3fFzkrhQMNHyYgPIR1JPhX0ANutV7tHa02JbNPLJK3WRi1vTMbD3VR6M2120bOw9wspxDDlAuYf5zZPgTUB21/wCIDEyXGGgjhH2pCZG+AyqPnVTg19XphG52zvdjMZ/7jESyD7GbKn+RLL8q07yZbAg8LgAcuRpevrP5mqOvO54C3r+ldsIIvc30t0Ar7SAkXtYdToPidKzcNslnvx8Nrn2ALmwJeSwtfmARQYd67EiJFwNOp0HxOldr4iBIye8+kK+FUTOVbo7SWXS31AeIIPKtVhsHiMY+WNJJn6KGcj3C9hTJhmSYqNOL5j0QX/1Gw+F6xpNsn6iBfNvGfn4flUy2P2H42YXmMeHFuDHO3+VL295Fa3be40+yZ45ZY0xMKsGNs2VgDqjjRlB68PM8KwiuKpxExlJmI3a7YuOxUso/ZYmlmykaR9+R95Q6sEPmLWqRYzs022QcTJEzuRdgZEZyONimbX+H5VLcbvYm1MCkGzXXBurXlwlxCZFt7KvGBmW+ulr/AFrWrRybEmjBdVOEYOD3oxdgq3PhPNr6C5PLhrWWFmUe3Y37xGz5D3TmFr+OFwTE5HEMh1RvMWPmKvDdDtgw2MKxT/4ac2GVz4HP3JOGvRrHpequ3xxOGxsV8pmnCgDFKojQsLC7ytZGUm+gv0BFVvHimjuhsygkFSbjzsRw9R86K9rg1zXmbcrtYxWBsiscRCP9hKfEo/4b8beWo+6KvLdDtDwm01+hfLLa7QvZXHXS9mHmtx6VBJ6VxeuaBSlKBSlKBSlKBSlKBSlKBSlKD4lkCgk8ALn0GpqlN1HfbuH2mJmsmImRo2GrRFBePT6yKFQEcfaPOrl2jCXhkUcWRlHqVIH41R3Z3tIYKaRPYDnxKdMkg0Nvun5GrCSrreHdufATGKdMp4qw1WRfto3Bl+Y5gVra9SbU2Th9owGKZA6nW3Ahvto31H8+B58ao3e7s1l2e5YkyYcmySgZbNyjl4iNuhtlbSxHCiobXamHYi9rDqbAfE1mYWaGMMZiyNqFjiW7g8mZ5BlUc7LqfKucPtmSWQLhMOO8IsLBppCdDmBa7Agi4twudaZHxhdm51LA3UZtQQo8Iu3iboOYU1rX2oR7Cqvn7R+LaD3AVNNkdjmOxLZpskGY3IbxPrr+7jvb0JWpPiewqBI8vezmXKSD9Fr5917Vr8s1611XKY3aqrtFKocPhpsVJlRZJXPJQXPwF9Kl+G7OMXKFbFzLAgFlMz5mtr4VUHzOl+fnWDhJ8RsiYhszQuRmMbZBKFvbK+UlW1PEaX1FXLscbM2nhD+yy9xLdS7OwMylSDkk71iWjNrEKcpHPlUirXGaZ5ebpt1WZpirnPbb6+it5uxiaUXwglksL5pkEKtp9UuQTrw0t51lbndokmyh+w4yDuhGxGbKVZSST9Io9sa6MNbW9rSpVh9vJs/GlkxIlW7d7hsJeYSDKFjtEqiPDvmBYsZCTwsaiXafvlHtJVDJDAYyxU376Y6EBCYxkRCdbZj15WOcbYnmwu4r2jHb1TzauzGx5jmindYihYyRyp3YW/C7A2bW+luGpBFYMm9MESlBKcRIgYHu079bW9rvmdY/XMTrpY86GCNlvY5eZtp8eFTPcbd3/wA4ldMTje6CBSIyczyC1jkUkLoFFzqdRpzrip4SxYmLkZ/TnHPZZruXKZoqnMTvy3aTeyaM4oyQIkKmxCRyZ8hAAJLKAoYkZrJ4RfSsGLbMoN2bOf8AifSW1uCM97G/Sr5wvZ7hsKUODhRm5y4izvfqnefR+4JfzrYz7orio2THWkQ+woOZlPNxLkBU8si+HT3V1W7tN2jxKJiY+89vVaqNGInf/Hf0yrfYHZ+mNjjxOLxhlDgHJER4fuM7XCkcCoXSp7gNzcHCpWDDRnqzoJCfPNKSbelh5VWu9m50+xT3+Hnz4dmC66G5uQrpwbQHxL8Fru2f2nQLGA8EmfoHGS/XUEge4n1rO9am7TE2bvhzG+adWfv9nJNyu3MxVb1xO2Jxjv8AnLu3l7PVmlZsMqxMDwX92x8rex7tPIVB8X3uEnMcwZJYyPEpsymwIIYHXQgg3v51Mtr9pDHTvwFtpHhFKcQOM0ozDzyAVosNuri9pENDhciakyuWGa9tWkkPiOn1R1rpu10VRGmOfWfP446NfDUXqZnxJ5dI6x8/+pzuZ26TQAJjQcRFw79Ld4v8Y0D++x82q6th7xYfGxCXDyrKnMqdVPRlOqnyIFeYdo9mmLwozBonPNY3u3pZgA3oL1p9j7fmwc3eQyNh5l0JGgNvqsp5eRBHpWh2PZFKqXcrt2imyxY8CCTQCUfu38zxKHz1XzFWvDMHAZSCCLgg3BHUEcRUH3SlKBSlKBSlKBSlKBSlKDqxcmWNmHJSfgCa88b97Nmw8wxUfiiI+lUcVN9X9Dfj19RXomVMykHgQR8dKr/FYLKWRxfiCDz+PEEVYER3X3xaIqr3tpbyB1FvLyqy8PjI8THY5WDLY3AYMp4qynRl8vhaqg382NKkccmGAyxXDqBrlAAX+UAH0uK6dzt+CNL8PaU8vP8ArWTFsN/uyXKDJhlZowLmIXZ4hzaInWWEfY9parTY2159mTiaIjUFb8VkQ2uvXkOhBFel9kbdSdBrf5FT+RqMb89mSYvNLAESVtWU+GOc/et+6nPJxox48dMJgnExiWr3U7RhiUYKcjGxZM4VhoRa7Ah016aGtjtPfPDQ+CPKJCL6EzzEhRcgC4UgL7RsdL6VRe2dhSYd3VlZShs6OLNGejDp0YaGsTZ2H7yVUzhLn2jy8/Xp52ri/pf7px9/q5I4PniKpx5eqe74713w7RLCih/CRK6tIPvd0twh6EsTztqCa7VCeAJ91W/sbsswcQDTy958AD5jlb41Jg2GhTJh4lt0A/Ph8q2WootU4txydVuzRZjTSpjYJbGzR4abFdxE2hY8DlHhWwsGY2AGY++rT2VuFs/DaiI4h1tdpzmAJ4eAWTkeIPCo5t7cBMSGkhMcE17CMsFSYn6sebhILi6jQ5h1tUd3f32kwv0OIBkiU2sCMykX4H6wGuh4ciK9DhblmZ/cho4qi7pzan5eq38VtRTGE5FSMiquW1yALXy2Oh4G4PCq+2/2dlmafBgxFPHkvlAyi5ZGv4DcEgE26EVkL2mwM2WFFi0v3mJuRfS4CRcTa51YDSo5tXfBsQcrNLiiSLJbuor9BDFqw9bH0tr2379iadNNOfi8/h7HF6tUzp++W42L2xNlRcdD+0tH+7nFhIvDjcWY/euD1vxrIk7X86skQ/ZUUeA5BO7G3mVRTex1U89b2vCMLuvLMxsuXW5VQWK34AgXy9LOQfWunF7EfDnPYSIpGbRhY30V1IDLfrwPImvI0U6tXV7mqZjDP2ttNsebKk8z3/ezSFyB0CraNF8vgRXQm6b28ToGPBBdifLwjj6XqwuzzZ+F2n4XxBjcf/FQCMkDmrnRh/CAR5Vbuxt38LhB9BEqHgW4ufV2u3zrlucVFE6erKKYecdjCTY+KR8ZgyVYeHvEsbXHjTNoSLcDyPKrJ/8A7VsRCThryMzKEMa5ios11yfUk0GjDhmK5rXqZ757d2dHC0WPeIq3+ybxsTyIRfGD97T1rzbtacYfFyHCd/DHc913l1fIeF7cj+Fq22L03I5x+GExhZm38ZiWXWPFDRV8WaxspHjB8Ivz0F9Sdb1odvwYPERBIlknxXdgl4tcsh+qxH0YiUaaFj0KiohHvG5v3wE4NrCQtZSOdlYA+YNSnYW5W0NqosryLDhzcqzHKCASCUjTU2sRc2Gh10roRB2zRsUaxsbEXBHuINveDUr3M7SMXs0gQPnivdsPISV88h4qfNfeDVlbD7I8DADnR8U4FyZLhR1IjjOg/iY1FN9NwIGzPg17t19qNSWW17ZrNqupAutxqL2vrtptVVbM4omdlu7ldqmE2mAqt3U/OGQgN55DwcemvUCpkDXizFQSQvllVlYag8D6g86sfcrtxxOEyx4q+KgGme/0qD1Pt+ja/erXMYYPRtK027e9uG2hH3mGlVx9YcGU9GU6qfXToTW5qBSlKBSlKBSlKBWq2zscSjMvtj5jp61taUFcYjCshII4cqg+3+z9HYzYY91Lxt9U9dBwvzHDyq79p7JWYdG5H8j5VD8fs9o2IIsfxrLKKo2HvRJhpu7kBjkXQqeB9Ooq293t6FmW2nDVTr6+oqEb4bmLjVzL4JlHhPDNzsenkajOwWxUAfvFYGJgCSPK4N+B9R5URb29W58O0IwWurqLRzKLvGPskf7WHqh1HLyoTe3cebBy5GQBjqhU3jmH2om/FDqKujdjfASWDGzfj/WpJtLZcONhaORFdG1ZDp4vto3GOQfaHHnxvSYXLzrutvwcMRFiUM0IOgvZ4+uRv+k6VLcN2hxkSCCFHI1Vp5BEES/FlLHvGFxwAAsa1u/vZs+EvICZIb2E9rNGeUeIUcDyEg0OnUVXeIwzRtlYWP4+Y6jzrVNumWWc7pxtvfh5Qqz4h5Aua8OHtHGCbgAPbN6nUG4tUbOypMUwaKARJawJYgHzLSHVuuWw8qle5OAwMjwglRmZVkaQjMCRwGY5VzMMoYfaB4iryg2KIAP2fDwtcDMJHKkEaX8SMSLjW7a9KyiIjY3eW9o7vzYcZnAK/aU5gD0NuHvqUbCx0BuUiDKFXNACQy2HjY2/fITrmN8vNbC9XFvlu9AcDO+MaGMhGJaFcgja2ZFzatIS2UZWsGB0UaV5r7zLZ1JRwQRY2seIZSNRVRYkWBlKNNhcscR8WTODxJVWyqLKbG3L0FZ+HOBMOZmnGIC2dieB+utgO7KXuLMCCON6guD3oLMBLlUE+KRVa/PxZFcISTa5t56njxi9uRDLlDTOpvmkOVL30KxLpb1te3CtVdrX1mOzbRc09Inu+tpYEFkkwqtnAZ5O6vkTKbh1caAkA3AJAI0Oth3YjtO2lJH3bYuTLaxIyqxHQuoDn3mtJjtsyzCzuco4ItlUeirpWDWc0U1bxlqblt55APokSFiBmdAczG97lmJN766fkLamSYsbsST1Jv8AjXxSsgrf7A31xODXJG94ze8barrxI+yT5ced60Fc1YmYnMEThce7XaGstneYxyKb+0EuepDAqx8xa/Ei/HP2lv5C2do1kxUuWzd2osAbCxYAILgWuLnjVM4DZEs5tGhbz5fHhUw2PuAwH0shseKIbA+RPOujx6pjZu8acMLefGvivC5jVgSVgiBka/DxuNAbdPgK6di7hYiY3swA45QWPvy3Aq5N3NxcFAisbSXsdNFHrbxMR5n3VKe+CLZVCRD6ykBRyFraE/dtevNvcbTEz1lsosV3OcqJO6k+EcTYKZo5U6HKfMX4W+6Rap3uf275WEG007txp3yqbfzoNV9VuPIVvNtbPLsTYGxsXUEHhoGBsV9/uNR3a26UWIXLMovrlYWDC1uB940rXY461eq8Parynr2nqXuFrtRq3jz/ACuXBY9JkWSJ1dGF1ZSGBHUEaGsivNUWE2jsFzLg5DJATdkIup/jjv8A6l18xVobj9tGFx+WOU/s050yOfCx+4/D+VrHpeu1yrFpXAauaBSlKBSlKBWNjsAsq2Yeh5ismlBBtqbIaI2PubrWmxGGzaHj/fyqzcRh1dSrC4NRHbWwjHqNV5Hp5GrlFcbR2I0bZ4vUr+Yrd7s742skh8rn8/1rYSR30NR/a+wcxzpo/wAm/Q1kLNilWZeVyLXIDBlP1WU6Mh6eelqqzfvsnsGkwiFlF2fCg3ZBzfDMfaTrGdR8BXfu/vS8Dd3JfTkeXpVj4DaaTINbjiCDYg9QeINTCZeUMRhGiOYG68M1virA8D1Bra4LfzGwLlixU6La2XOWAHQZr2HlV3789mseMzSxZYsQ3FyLR4j7syj2JDyccfkKG23u9Jh5XR42jkT24n9pfMfaTowrFkzMXt1cUgkxmJxM8oJ8BbQdLM1wAR0APlzrV7R2ksgCpEkarwtq3oz8WrX0oFKUoFK5rsgwzSGyKWPQC9B1VyBUv2D2bYjEHxAqOi6n3ngKsfYfZvh8NYvYt0HiY/zEf8orZRbqr2hrruU0fylUmytz8RiLWXKvVtPlxqwd3eyeMAPKwIv9bW9uNkH5mp5jti93EWWFkVRc6kkDXxMpJIXQ62FayBiR4SVuLj8mtzrfFjT+qr+PnDRVf1fpo5VdIlnYTZ0GHUlEXw/We3oMv1QfK1+l6wxK+ITPkHtMt+BBF7DKvi4AcRbWvhWmVgLjLdbmwJazBh7Qup0HCshpTma7EuztJljuWuTpfLpYAAeO3DQjW/oRat04qiadOJ/16vJrv3OdExPiZjHbnn68voxME5N7ZkPMHT/9ra4Ryl+JB4i2YNbhcf2R1FdMmeQm4Ck2zKlmdv4m9hCbcrnz51gba3kjwwPeuqeQN2PoBrXz/H8Fw3EV6qcx8Y39Y7voOA4virdvFzHb3tPaW3xW2ZCCFAhVtDfxO3IeHMT6Zmt92tTtDHJhlLyyhGta8jZnPOwC+FRoNFHS9V1tvtNZrrh1y/ffU+4cB86heM2jJMxaRyxPMm9YWuGtWudMc/Od/TtGIba7tde8p3tvtLAJEC5j9t/yH6/CoHjca0zl2tc6mwA+QrHpXQ1rA3I7ZMXs/LHITiIBpkc+JB9xzc2+61x0tV+7o9oGE2ml4JBnAu0TeF19V5j7wuPOvIVd2ExjwuskbMjqbqykgqeoI1FB7cpVSdkvaw+NBw2J8WIRSyMLDvlHtC3ASAa2GhHSxvauDxiTRrJGwZGAKkcwf74UHdSlKBSlKBXy6AixFweVfVKCK7a3dy3ePVeY5j+lRySPkas21aDbW7we7RjXmvX0/SrkVztbYqyjoRwbp6+VarZ22JcHJlf+hqXywlTYitdtDZqyrYi45dR6fpVRKdi7wpMvI3FmU68eRHMV1b07oQbQiAkDXX93KmssHoeMkfVDr0vyrdXkwbg3JXkw/D+lTrd/eoSAAmzURSO+O482BlAlC2fWKZP3Uw6g/Vfqp/rUSdCDYixHI164xmBixcTxuiyI/txN7LH7Sn6knPMOfHqKR3+7MHwgaaLNLhRxYj6XD/dlUcU++P0viyVnWZgdkSzHwISOp0HxNTDdvdjDuoe/eHS9+Xutb8asjdtMNEuqL3gOhaxFtLZRwv669KldUUU6pYXK4op1SgO7vZLJNZpPZ6nwr8Tq3uFTiLcmPCp9GUJHEBbfAnj76k5x0UsZ/wAQqyi9kcgA9AGOg/vStemz3kbxzRQpY+MyRvrpoFV68+vjKuWiPfx8nnV8XcmY0R7+PkwcJjmjUqOBN7HTXQcfdW23f3oRGKSRmNuUoAN/JtGIHmNPIVpmwgid8r5kB9s+EEfaNzp61s9n4goBIjFLjjpw99elwfH03rc0VU+nadpgo/fnXRyqjfrHvs3rbXdy3cI8jG15JPAugNrAW01PSo7KylyVVXe/i7q2UHneS+RfRST5V97S2gZ/3jNIB9U2VPUqoGb+a4qNbY3+wuGWxPeuOEaEZRa9hp4R8zpXVF/RGKIx799GdXBzdnN2qZ+EcvX7pKswVQDZjbW3AmtHtzfCDCgh3AP+7jtf32sB77VWe3u0bEYkkKREh5JoT6tx/D0qLM5JuTeuXL0MJttztSnlBSACFPu+0eOt7aceQFQuednJLEkniTrXEUbOwVQSToAoJJ8gBxrO/wDIJb2spcC5jDqXA5+AG9/u8fKorW0rm/WhFBxSlKBS1Sbdbs7xm0fFFHkivrPL4EHoeLnyUE1b+7PZNgsDZ5R+0SjXNKtkB+5Dz9ZCfSghHZDuzJDMNpTgx4eFXMZIsZnKsuVBxIsxN+F7Drad9kG9RbFYnBudGLYmIfZzOe9QeWZgw9WrK3v2wvcsPK2v4eQ8hYVAeyOUy7fRl4LFLf0y2/5mHyrLHJHo2lKVipSlKBSlKBSlKDVbW2IsouLBvx9f1qH4vBtGxBFrVYtYe0dmLMtjoeR/vlVFaYzAiQHS9+I6/wB9aimJwL4ZsyXy3949f1qw9pbLaJrEe/kfStXicKHHn/fyqox93t7L2DHX+/7vU2w2MWSxvZrWzWvcfZYfWXy89LVVW0djGM5o9CNbfmPKs7YO8pQ5Woj63u7MXSQ4nZo7uQXaTCA+Fx9ZoCdCOsZ+WgOl3d3gTEnu3GSYEgowtcjiBfUHT2Tr68rW2ftVZVAOo4ixsQeRBHA+dR/fns7i2h9KjCHFC2TEAWWU/VSYLwbgA4/Rai5axdn8wPdw/E/nX2YmHBQg+0/iJ/hRDdj6kehqK4PezEYSU4THqYpV0ztrccjfgyn7Y9/M1h7Z7RIo7iMd432jw/U/KuOeBsatWPl0ck8FZmrVj5dE5MCr45CNNc8xBtx9mMeFffY61F9v9oeHiNkZpm9QBf1HL0v61W+2N6J8USZHNuNuXw6+fGtTeuuIimMQ64pimMRDf7Z32xGJuC2VPsLoPf19960Ba9cUopXZA4B1FxzH6edddKDebLgkjYvhysoKlWTgSraMpAIYeqmuW2ZErZsuJUDXuwgzA9BL7NvvZb/drRqxBuDY9RWbHtucCwmk/wAx/Og79qmTESGTuigsASQdbC2Zma2Zza5bS5rWMOVSXYG6GP2qbxqzRg+KaVisa/zNofRbnyq192Ox/B4Szz/4qQa+MFYlP3Y/ak9XsD0oKk3Y3Axe0dYY7RX8U0hyRr/MfaPktzVv7sdkWDwdnm/xMo1zSraNT92Li3q5t5VLMVtZYwLW8IsOACjhZQNFHoKh+8O/UcI8b68lGrH0H5mw86ywmUvxm2lThyFgdNB0AGijyAFQfebtBjguGe7ckXVvf099V5tzf+bEHLGTGpNvCfEf5uXovxrUYDYUk0gRVZ3Y6AKSSdCTce/U0TDO2xvTPjWt7CfYB1Pqxt8rCre7Cd2Bh0kncESyqAgItaK97+85fcB1rRbr9mYiyyYqxtwhuGW/LM1tf4Rp1J4VaW68F5GbkFy+82P4D51FSalKVFKUpQKUpQKUpQKUpQdOKwiyLlYXH4eYqHbX2I0RuNV5H8vI1N6+ZIwwIIuDxBoKxmhDaGtBtPY1zcaNyI5/1qw9tbvFLsmq/Mf086j0sV9CKyRDk3lbBqTICbECw53NtL8/0qe7vb1RzxhlYMp0/VSDwPkagm/Gxc+GOhIVg1xxA1BJ6gXveoDsza82AlBU6H3qw6H9eIoj0FvLurh9pQd3MpZRfu3X95CeqHiydUN/fpbz3vpuHiNlyASWeJ/3U6ew46fdfqp91xrVx7pb7piFBU2YWzITqPPzXzqXTRRYqJo3RZEk9uN/Zfz6q/PMOfxEmFy8kUqyt+ex2XDFpcGHnh4mO15Yh5qPbTo638+tVsy2qK4pSlApW/3Z3Fxe0D9BEcg9qZ/BGvq509wufKre3Y7HsJhAHxH+KlH2wViU+Se1J/NYHpQVHuxuHi9om8ER7se1M5yRr6uePoLnyq292eyDB4Szz/4qQa+MFYh6R+1J6sQD0qYYraaoABay6KAAAo6Ko0X3VFtu74JEpZ3Cjz5+gGpPpVwmUoxO1UjAAtZRZQAAF8lUaL7h76iu3t9o4Rd3AvwHEn0A1NVztztCkluIRlH2mtf4cF99z5VEnmaVydZGPEkk39SdT8hVTCVbc7QpZriLwL9o2zfHgvuufSovGkk72UNIzHzNz+LH1+FTPdrsonxNnxB7qPkCPER5LpYetvfVo7G3ew2BW0KDNzc6sffbT0Fqiq83W7I5GKy4pjGOIQWzfPRffr5VZOztlw4VMkKBL8TxLcyWY6k+tZ+Hw0kxsoJ/AepqQYDdxE1fxt05D3c/fRWmwGyZJjfgv2j+Q51K8HhFiQKvAfM8yfOu4CuagUpSgUpSgUpSgUpSgUpSgUpSg4IqP7Z3dDXaMeq/p+lSGlBXCw2axHCoVvZuCCGkwy3U6vAPm0X/AGfDpVz7V2IJPEtg34/186jEsJQkEWI5GrlHnlGkwriSJjYHQjivUH9DVmbodoSy2VyEk9bBvS/A/dPuvWdvXuWuJvJFZJuYPsy+TdG+98eoqfaGxXidlClHX2o24j06joRxqo9G4TbKvbNy4ciD5EaisXbG6WBxxzTwxSMeLlcjn1kiKk+8GqH2Rv5iMNZSc6j6r3uPRuI9DcVMNndrUR9vPGfTMPiuvyoJS/Yts0m+SQeQxBt84yfnWx2d2c7NwxDLho2Yc5S03ykIT/TUZ/8AVHDf78fB/wDtrBxvathwNHZ/4UP/AFWFMGZWZiNpogFvq+zwsvoBYL7gKjO3N8EiUs7hR1J4+nMnyFVhtTtMlluIkCfec5j8OA+dRmUyztmkLu3VgT10FuA04Cgle3e0h5LrApA+24/Bf1+FRDFyyO93LO54348Tz6eQqS7tbjT4sgongv4nbMqixF9eZ04Lfj5a2lsTcHDYU55AJZerDwj+Fdb+rX91FVduz2Z4nGWZh3cX2m0H8o+t7tPOrW2BuZhcAAUXPIPrsATfyHBfXj51upMSToP61sNn7vPJq/hX5morXgtIbKCb8hW62fuxwMv+Ufma3OEwCRCyi3nzPvrJqD4iiCiygAdBX3SlApSlApSlApSlApSlApSlApSlApSlApSlArC2hsxZh0bkfyPUVm0oIPjcC0bWYf319K0W2tgRYpbSLqPZddGX0PTyOlWdi8Gsq2Yeh5j0qLbS2O0RvxXqPz6VRSm8O4U0dzk75P8AeRjxD+JOI9RcelQubZP2Tfyr0Yy1hY3YsM/72KNz1ZQT/m4/OmUeeTs5q7I9msavMbk4P/66fF/+6s3C7v4eI3SGJT1yAn4m5oKi2F2f4jEm6JZdPG9gvG/E6n3A1ZW7/Zhh8Plaa0rgcLWS/pe7e/TU6VJo5LcOPWu6DDPM1lBJ/DhxPKmVcGewAUWA0Ataw6ADhXdg9lSTG40H2jw91brAbuKli/iPTl/WtyFtwqDA2fsRItbZm+0fyrYUpQKUpQKUpQKUpQKUpQKUpQKUpQKUpQKUpQKUpQKUpQKUpQK4K341zSg1GN3dR9V8J+I/pWnn3dlXgA3of1qX0oISdjTf7tvhXbDu/K31bepAqYVzQaLCbsAayG/kP141uYYFQWUADoK7KUClKUClKUClKUClKUClKUH/2Q=="/>
          <p:cNvSpPr>
            <a:spLocks noChangeAspect="1" noChangeArrowheads="1"/>
          </p:cNvSpPr>
          <p:nvPr/>
        </p:nvSpPr>
        <p:spPr bwMode="auto">
          <a:xfrm>
            <a:off x="1259681" y="-634604"/>
            <a:ext cx="1943100" cy="1321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endParaRPr lang="en-GB" altLang="en-US" sz="1350"/>
          </a:p>
        </p:txBody>
      </p:sp>
      <p:sp>
        <p:nvSpPr>
          <p:cNvPr id="5125" name="AutoShape 6" descr="data:image/jpeg;base64,/9j/4AAQSkZJRgABAQAAAQABAAD/2wCEAAkGBhQQEBUUExQWFRUWFxgYFhYWGBoZHxgaHBcVFxgXHBoXHCYeGxkjGhUXHy8gIycqLCwsGB8xNTAqNSYsLCkBCQoKDgwOGg8PGikkHiQsLCkqKS4uNTUpMCwsKSwpLS4pKSopLC0vKSkvLCksKSopKSwqKSwpKiosLCo1LCwvKf/AABEIALkBEAMBIgACEQEDEQH/xAAcAAEAAgIDAQAAAAAAAAAAAAAABgcEBQEDCAL/xABHEAACAQIDBQUEBwYDBgcBAAABAgMAEQQSIQUGMUFRBxMiYXEygZGhI0JSYrHB0RQzcoLh8CSSokNTY7LC0ggVFzREVPEW/8QAGgEBAQADAQEAAAAAAAAAAAAAAAECAwQFBv/EAC8RAQABAwIEBAUDBQAAAAAAAAABAgMREjEEIUFxE1Hh8GGBkaHRIiMyFGKxwfH/2gAMAwEAAhEDEQA/ALxpSlApSlApSlApXBa1RjbfaVs/CXEmJQsPqR/SN6WS9veRQSiuL1Tm2v8AxAjUYXDE9Hna3+iMk/6hUE2z2mbQxdw+JZFP1Ifoh6XXxH3sauEy9E7Y3qwuDH+InjjP2WYZj6IPEfcKg21u3jCx6QQyzH7RtEv+q7f6aorNrfmeJ5n1POgNXBlasvb9iCfDhYQOhdz8wB+FbLZfb8pIGIwrKObROHt/KwU/AmqZvS9MD1jsPeLD42PvMPKsi87cVPRlOqnyIrZV5I2XtCfDyCaB3iZfrqco9CT4SvkdPKre3R7blYBMeoXl+0ReJD/GouUPmLj0FTCrZpXThcWkqB42V0YXVlIII6gjQ13VApSlApSlApSlApSlApSlApSlApSlApSlApStbtrb8OEikllcKsShn5kAmy6DiWOgHM0GyrpxOMSJS0jqijizMFA950qgN5u3fFzkrhQMNHyYgPIR1JPhX0ANutV7tHa02JbNPLJK3WRi1vTMbD3VR6M2120bOw9wspxDDlAuYf5zZPgTUB21/wCIDEyXGGgjhH2pCZG+AyqPnVTg19XphG52zvdjMZ/7jESyD7GbKn+RLL8q07yZbAg8LgAcuRpevrP5mqOvO54C3r+ldsIIvc30t0Ar7SAkXtYdToPidKzcNslnvx8Nrn2ALmwJeSwtfmARQYd67EiJFwNOp0HxOldr4iBIye8+kK+FUTOVbo7SWXS31AeIIPKtVhsHiMY+WNJJn6KGcj3C9hTJhmSYqNOL5j0QX/1Gw+F6xpNsn6iBfNvGfn4flUy2P2H42YXmMeHFuDHO3+VL295Fa3be40+yZ45ZY0xMKsGNs2VgDqjjRlB68PM8KwiuKpxExlJmI3a7YuOxUso/ZYmlmykaR9+R95Q6sEPmLWqRYzs022QcTJEzuRdgZEZyONimbX+H5VLcbvYm1MCkGzXXBurXlwlxCZFt7KvGBmW+ulr/AFrWrRybEmjBdVOEYOD3oxdgq3PhPNr6C5PLhrWWFmUe3Y37xGz5D3TmFr+OFwTE5HEMh1RvMWPmKvDdDtgw2MKxT/4ac2GVz4HP3JOGvRrHpequ3xxOGxsV8pmnCgDFKojQsLC7ytZGUm+gv0BFVvHimjuhsygkFSbjzsRw9R86K9rg1zXmbcrtYxWBsiscRCP9hKfEo/4b8beWo+6KvLdDtDwm01+hfLLa7QvZXHXS9mHmtx6VBJ6VxeuaBSlKBSlKBSlKBSlKBSlKBSlKD4lkCgk8ALn0GpqlN1HfbuH2mJmsmImRo2GrRFBePT6yKFQEcfaPOrl2jCXhkUcWRlHqVIH41R3Z3tIYKaRPYDnxKdMkg0Nvun5GrCSrreHdufATGKdMp4qw1WRfto3Bl+Y5gVra9SbU2Th9owGKZA6nW3Ahvto31H8+B58ao3e7s1l2e5YkyYcmySgZbNyjl4iNuhtlbSxHCiobXamHYi9rDqbAfE1mYWaGMMZiyNqFjiW7g8mZ5BlUc7LqfKucPtmSWQLhMOO8IsLBppCdDmBa7Agi4twudaZHxhdm51LA3UZtQQo8Iu3iboOYU1rX2oR7Cqvn7R+LaD3AVNNkdjmOxLZpskGY3IbxPrr+7jvb0JWpPiewqBI8vezmXKSD9Fr5917Vr8s1611XKY3aqrtFKocPhpsVJlRZJXPJQXPwF9Kl+G7OMXKFbFzLAgFlMz5mtr4VUHzOl+fnWDhJ8RsiYhszQuRmMbZBKFvbK+UlW1PEaX1FXLscbM2nhD+yy9xLdS7OwMylSDkk71iWjNrEKcpHPlUirXGaZ5ebpt1WZpirnPbb6+it5uxiaUXwglksL5pkEKtp9UuQTrw0t51lbndokmyh+w4yDuhGxGbKVZSST9Io9sa6MNbW9rSpVh9vJs/GlkxIlW7d7hsJeYSDKFjtEqiPDvmBYsZCTwsaiXafvlHtJVDJDAYyxU376Y6EBCYxkRCdbZj15WOcbYnmwu4r2jHb1TzauzGx5jmindYihYyRyp3YW/C7A2bW+luGpBFYMm9MESlBKcRIgYHu079bW9rvmdY/XMTrpY86GCNlvY5eZtp8eFTPcbd3/wA4ldMTje6CBSIyczyC1jkUkLoFFzqdRpzrip4SxYmLkZ/TnHPZZruXKZoqnMTvy3aTeyaM4oyQIkKmxCRyZ8hAAJLKAoYkZrJ4RfSsGLbMoN2bOf8AifSW1uCM97G/Sr5wvZ7hsKUODhRm5y4izvfqnefR+4JfzrYz7orio2THWkQ+woOZlPNxLkBU8si+HT3V1W7tN2jxKJiY+89vVaqNGInf/Hf0yrfYHZ+mNjjxOLxhlDgHJER4fuM7XCkcCoXSp7gNzcHCpWDDRnqzoJCfPNKSbelh5VWu9m50+xT3+Hnz4dmC66G5uQrpwbQHxL8Fru2f2nQLGA8EmfoHGS/XUEge4n1rO9am7TE2bvhzG+adWfv9nJNyu3MxVb1xO2Jxjv8AnLu3l7PVmlZsMqxMDwX92x8rex7tPIVB8X3uEnMcwZJYyPEpsymwIIYHXQgg3v51Mtr9pDHTvwFtpHhFKcQOM0ozDzyAVosNuri9pENDhciakyuWGa9tWkkPiOn1R1rpu10VRGmOfWfP446NfDUXqZnxJ5dI6x8/+pzuZ26TQAJjQcRFw79Ld4v8Y0D++x82q6th7xYfGxCXDyrKnMqdVPRlOqnyIFeYdo9mmLwozBonPNY3u3pZgA3oL1p9j7fmwc3eQyNh5l0JGgNvqsp5eRBHpWh2PZFKqXcrt2imyxY8CCTQCUfu38zxKHz1XzFWvDMHAZSCCLgg3BHUEcRUH3SlKBSlKBSlKBSlKBSlKDqxcmWNmHJSfgCa88b97Nmw8wxUfiiI+lUcVN9X9Dfj19RXomVMykHgQR8dKr/FYLKWRxfiCDz+PEEVYER3X3xaIqr3tpbyB1FvLyqy8PjI8THY5WDLY3AYMp4qynRl8vhaqg382NKkccmGAyxXDqBrlAAX+UAH0uK6dzt+CNL8PaU8vP8ArWTFsN/uyXKDJhlZowLmIXZ4hzaInWWEfY9parTY2159mTiaIjUFb8VkQ2uvXkOhBFel9kbdSdBrf5FT+RqMb89mSYvNLAESVtWU+GOc/et+6nPJxox48dMJgnExiWr3U7RhiUYKcjGxZM4VhoRa7Ah016aGtjtPfPDQ+CPKJCL6EzzEhRcgC4UgL7RsdL6VRe2dhSYd3VlZShs6OLNGejDp0YaGsTZ2H7yVUzhLn2jy8/Xp52ri/pf7px9/q5I4PniKpx5eqe74713w7RLCih/CRK6tIPvd0twh6EsTztqCa7VCeAJ91W/sbsswcQDTy958AD5jlb41Jg2GhTJh4lt0A/Ph8q2WootU4txydVuzRZjTSpjYJbGzR4abFdxE2hY8DlHhWwsGY2AGY++rT2VuFs/DaiI4h1tdpzmAJ4eAWTkeIPCo5t7cBMSGkhMcE17CMsFSYn6sebhILi6jQ5h1tUd3f32kwv0OIBkiU2sCMykX4H6wGuh4ciK9DhblmZ/cho4qi7pzan5eq38VtRTGE5FSMiquW1yALXy2Oh4G4PCq+2/2dlmafBgxFPHkvlAyi5ZGv4DcEgE26EVkL2mwM2WFFi0v3mJuRfS4CRcTa51YDSo5tXfBsQcrNLiiSLJbuor9BDFqw9bH0tr2379iadNNOfi8/h7HF6tUzp++W42L2xNlRcdD+0tH+7nFhIvDjcWY/euD1vxrIk7X86skQ/ZUUeA5BO7G3mVRTex1U89b2vCMLuvLMxsuXW5VQWK34AgXy9LOQfWunF7EfDnPYSIpGbRhY30V1IDLfrwPImvI0U6tXV7mqZjDP2ttNsebKk8z3/ezSFyB0CraNF8vgRXQm6b28ToGPBBdifLwjj6XqwuzzZ+F2n4XxBjcf/FQCMkDmrnRh/CAR5Vbuxt38LhB9BEqHgW4ufV2u3zrlucVFE6erKKYecdjCTY+KR8ZgyVYeHvEsbXHjTNoSLcDyPKrJ/8A7VsRCThryMzKEMa5ios11yfUk0GjDhmK5rXqZ757d2dHC0WPeIq3+ybxsTyIRfGD97T1rzbtacYfFyHCd/DHc913l1fIeF7cj+Fq22L03I5x+GExhZm38ZiWXWPFDRV8WaxspHjB8Ivz0F9Sdb1odvwYPERBIlknxXdgl4tcsh+qxH0YiUaaFj0KiohHvG5v3wE4NrCQtZSOdlYA+YNSnYW5W0NqosryLDhzcqzHKCASCUjTU2sRc2Gh10roRB2zRsUaxsbEXBHuINveDUr3M7SMXs0gQPnivdsPISV88h4qfNfeDVlbD7I8DADnR8U4FyZLhR1IjjOg/iY1FN9NwIGzPg17t19qNSWW17ZrNqupAutxqL2vrtptVVbM4omdlu7ldqmE2mAqt3U/OGQgN55DwcemvUCpkDXizFQSQvllVlYag8D6g86sfcrtxxOEyx4q+KgGme/0qD1Pt+ja/erXMYYPRtK027e9uG2hH3mGlVx9YcGU9GU6qfXToTW5qBSlKBSlKBSlKBWq2zscSjMvtj5jp61taUFcYjCshII4cqg+3+z9HYzYY91Lxt9U9dBwvzHDyq79p7JWYdG5H8j5VD8fs9o2IIsfxrLKKo2HvRJhpu7kBjkXQqeB9Ooq293t6FmW2nDVTr6+oqEb4bmLjVzL4JlHhPDNzsenkajOwWxUAfvFYGJgCSPK4N+B9R5URb29W58O0IwWurqLRzKLvGPskf7WHqh1HLyoTe3cebBy5GQBjqhU3jmH2om/FDqKujdjfASWDGzfj/WpJtLZcONhaORFdG1ZDp4vto3GOQfaHHnxvSYXLzrutvwcMRFiUM0IOgvZ4+uRv+k6VLcN2hxkSCCFHI1Vp5BEES/FlLHvGFxwAAsa1u/vZs+EvICZIb2E9rNGeUeIUcDyEg0OnUVXeIwzRtlYWP4+Y6jzrVNumWWc7pxtvfh5Qqz4h5Aua8OHtHGCbgAPbN6nUG4tUbOypMUwaKARJawJYgHzLSHVuuWw8qle5OAwMjwglRmZVkaQjMCRwGY5VzMMoYfaB4iryg2KIAP2fDwtcDMJHKkEaX8SMSLjW7a9KyiIjY3eW9o7vzYcZnAK/aU5gD0NuHvqUbCx0BuUiDKFXNACQy2HjY2/fITrmN8vNbC9XFvlu9AcDO+MaGMhGJaFcgja2ZFzatIS2UZWsGB0UaV5r7zLZ1JRwQRY2seIZSNRVRYkWBlKNNhcscR8WTODxJVWyqLKbG3L0FZ+HOBMOZmnGIC2dieB+utgO7KXuLMCCON6guD3oLMBLlUE+KRVa/PxZFcISTa5t56njxi9uRDLlDTOpvmkOVL30KxLpb1te3CtVdrX1mOzbRc09Inu+tpYEFkkwqtnAZ5O6vkTKbh1caAkA3AJAI0Oth3YjtO2lJH3bYuTLaxIyqxHQuoDn3mtJjtsyzCzuco4ItlUeirpWDWc0U1bxlqblt55APokSFiBmdAczG97lmJN766fkLamSYsbsST1Jv8AjXxSsgrf7A31xODXJG94ze8barrxI+yT5ced60Fc1YmYnMEThce7XaGstneYxyKb+0EuepDAqx8xa/Ei/HP2lv5C2do1kxUuWzd2osAbCxYAILgWuLnjVM4DZEs5tGhbz5fHhUw2PuAwH0shseKIbA+RPOujx6pjZu8acMLefGvivC5jVgSVgiBka/DxuNAbdPgK6di7hYiY3swA45QWPvy3Aq5N3NxcFAisbSXsdNFHrbxMR5n3VKe+CLZVCRD6ykBRyFraE/dtevNvcbTEz1lsosV3OcqJO6k+EcTYKZo5U6HKfMX4W+6Rap3uf275WEG007txp3yqbfzoNV9VuPIVvNtbPLsTYGxsXUEHhoGBsV9/uNR3a26UWIXLMovrlYWDC1uB940rXY461eq8Parynr2nqXuFrtRq3jz/ACuXBY9JkWSJ1dGF1ZSGBHUEaGsivNUWE2jsFzLg5DJATdkIup/jjv8A6l18xVobj9tGFx+WOU/s050yOfCx+4/D+VrHpeu1yrFpXAauaBSlKBSlKBWNjsAsq2Yeh5ismlBBtqbIaI2PubrWmxGGzaHj/fyqzcRh1dSrC4NRHbWwjHqNV5Hp5GrlFcbR2I0bZ4vUr+Yrd7s742skh8rn8/1rYSR30NR/a+wcxzpo/wAm/Q1kLNilWZeVyLXIDBlP1WU6Mh6eelqqzfvsnsGkwiFlF2fCg3ZBzfDMfaTrGdR8BXfu/vS8Dd3JfTkeXpVj4DaaTINbjiCDYg9QeINTCZeUMRhGiOYG68M1virA8D1Bra4LfzGwLlixU6La2XOWAHQZr2HlV3789mseMzSxZYsQ3FyLR4j7syj2JDyccfkKG23u9Jh5XR42jkT24n9pfMfaTowrFkzMXt1cUgkxmJxM8oJ8BbQdLM1wAR0APlzrV7R2ksgCpEkarwtq3oz8WrX0oFKUoFK5rsgwzSGyKWPQC9B1VyBUv2D2bYjEHxAqOi6n3ngKsfYfZvh8NYvYt0HiY/zEf8orZRbqr2hrruU0fylUmytz8RiLWXKvVtPlxqwd3eyeMAPKwIv9bW9uNkH5mp5jti93EWWFkVRc6kkDXxMpJIXQ62FayBiR4SVuLj8mtzrfFjT+qr+PnDRVf1fpo5VdIlnYTZ0GHUlEXw/We3oMv1QfK1+l6wxK+ITPkHtMt+BBF7DKvi4AcRbWvhWmVgLjLdbmwJazBh7Qup0HCshpTma7EuztJljuWuTpfLpYAAeO3DQjW/oRat04qiadOJ/16vJrv3OdExPiZjHbnn68voxME5N7ZkPMHT/9ra4Ryl+JB4i2YNbhcf2R1FdMmeQm4Ck2zKlmdv4m9hCbcrnz51gba3kjwwPeuqeQN2PoBrXz/H8Fw3EV6qcx8Y39Y7voOA4virdvFzHb3tPaW3xW2ZCCFAhVtDfxO3IeHMT6Zmt92tTtDHJhlLyyhGta8jZnPOwC+FRoNFHS9V1tvtNZrrh1y/ffU+4cB86heM2jJMxaRyxPMm9YWuGtWudMc/Od/TtGIba7tde8p3tvtLAJEC5j9t/yH6/CoHjca0zl2tc6mwA+QrHpXQ1rA3I7ZMXs/LHITiIBpkc+JB9xzc2+61x0tV+7o9oGE2ml4JBnAu0TeF19V5j7wuPOvIVd2ExjwuskbMjqbqykgqeoI1FB7cpVSdkvaw+NBw2J8WIRSyMLDvlHtC3ASAa2GhHSxvauDxiTRrJGwZGAKkcwf74UHdSlKBSlKBXy6AixFweVfVKCK7a3dy3ePVeY5j+lRySPkas21aDbW7we7RjXmvX0/SrkVztbYqyjoRwbp6+VarZ22JcHJlf+hqXywlTYitdtDZqyrYi45dR6fpVRKdi7wpMvI3FmU68eRHMV1b07oQbQiAkDXX93KmssHoeMkfVDr0vyrdXkwbg3JXkw/D+lTrd/eoSAAmzURSO+O482BlAlC2fWKZP3Uw6g/Vfqp/rUSdCDYixHI164xmBixcTxuiyI/txN7LH7Sn6knPMOfHqKR3+7MHwgaaLNLhRxYj6XD/dlUcU++P0viyVnWZgdkSzHwISOp0HxNTDdvdjDuoe/eHS9+Xutb8asjdtMNEuqL3gOhaxFtLZRwv669KldUUU6pYXK4op1SgO7vZLJNZpPZ6nwr8Tq3uFTiLcmPCp9GUJHEBbfAnj76k5x0UsZ/wAQqyi9kcgA9AGOg/vStemz3kbxzRQpY+MyRvrpoFV68+vjKuWiPfx8nnV8XcmY0R7+PkwcJjmjUqOBN7HTXQcfdW23f3oRGKSRmNuUoAN/JtGIHmNPIVpmwgid8r5kB9s+EEfaNzp61s9n4goBIjFLjjpw99elwfH03rc0VU+nadpgo/fnXRyqjfrHvs3rbXdy3cI8jG15JPAugNrAW01PSo7KylyVVXe/i7q2UHneS+RfRST5V97S2gZ/3jNIB9U2VPUqoGb+a4qNbY3+wuGWxPeuOEaEZRa9hp4R8zpXVF/RGKIx799GdXBzdnN2qZ+EcvX7pKswVQDZjbW3AmtHtzfCDCgh3AP+7jtf32sB77VWe3u0bEYkkKREh5JoT6tx/D0qLM5JuTeuXL0MJttztSnlBSACFPu+0eOt7aceQFQuednJLEkniTrXEUbOwVQSToAoJJ8gBxrO/wDIJb2spcC5jDqXA5+AG9/u8fKorW0rm/WhFBxSlKBS1Sbdbs7xm0fFFHkivrPL4EHoeLnyUE1b+7PZNgsDZ5R+0SjXNKtkB+5Dz9ZCfSghHZDuzJDMNpTgx4eFXMZIsZnKsuVBxIsxN+F7Drad9kG9RbFYnBudGLYmIfZzOe9QeWZgw9WrK3v2wvcsPK2v4eQ8hYVAeyOUy7fRl4LFLf0y2/5mHyrLHJHo2lKVipSlKBSlKBSlKDVbW2IsouLBvx9f1qH4vBtGxBFrVYtYe0dmLMtjoeR/vlVFaYzAiQHS9+I6/wB9aimJwL4ZsyXy3949f1qw9pbLaJrEe/kfStXicKHHn/fyqox93t7L2DHX+/7vU2w2MWSxvZrWzWvcfZYfWXy89LVVW0djGM5o9CNbfmPKs7YO8pQ5Woj63u7MXSQ4nZo7uQXaTCA+Fx9ZoCdCOsZ+WgOl3d3gTEnu3GSYEgowtcjiBfUHT2Tr68rW2ftVZVAOo4ixsQeRBHA+dR/fns7i2h9KjCHFC2TEAWWU/VSYLwbgA4/Rai5axdn8wPdw/E/nX2YmHBQg+0/iJ/hRDdj6kehqK4PezEYSU4THqYpV0ztrccjfgyn7Y9/M1h7Z7RIo7iMd432jw/U/KuOeBsatWPl0ck8FZmrVj5dE5MCr45CNNc8xBtx9mMeFffY61F9v9oeHiNkZpm9QBf1HL0v61W+2N6J8USZHNuNuXw6+fGtTeuuIimMQ64pimMRDf7Z32xGJuC2VPsLoPf19960Ba9cUopXZA4B1FxzH6edddKDebLgkjYvhysoKlWTgSraMpAIYeqmuW2ZErZsuJUDXuwgzA9BL7NvvZb/drRqxBuDY9RWbHtucCwmk/wAx/Og79qmTESGTuigsASQdbC2Zma2Zza5bS5rWMOVSXYG6GP2qbxqzRg+KaVisa/zNofRbnyq192Ox/B4Szz/4qQa+MFYlP3Y/ak9XsD0oKk3Y3Axe0dYY7RX8U0hyRr/MfaPktzVv7sdkWDwdnm/xMo1zSraNT92Li3q5t5VLMVtZYwLW8IsOACjhZQNFHoKh+8O/UcI8b68lGrH0H5mw86ywmUvxm2lThyFgdNB0AGijyAFQfebtBjguGe7ckXVvf099V5tzf+bEHLGTGpNvCfEf5uXovxrUYDYUk0gRVZ3Y6AKSSdCTce/U0TDO2xvTPjWt7CfYB1Pqxt8rCre7Cd2Bh0kncESyqAgItaK97+85fcB1rRbr9mYiyyYqxtwhuGW/LM1tf4Rp1J4VaW68F5GbkFy+82P4D51FSalKVFKUpQKUpQKUpQKUpQdOKwiyLlYXH4eYqHbX2I0RuNV5H8vI1N6+ZIwwIIuDxBoKxmhDaGtBtPY1zcaNyI5/1qw9tbvFLsmq/Mf086j0sV9CKyRDk3lbBqTICbECw53NtL8/0qe7vb1RzxhlYMp0/VSDwPkagm/Gxc+GOhIVg1xxA1BJ6gXveoDsza82AlBU6H3qw6H9eIoj0FvLurh9pQd3MpZRfu3X95CeqHiydUN/fpbz3vpuHiNlyASWeJ/3U6ew46fdfqp91xrVx7pb7piFBU2YWzITqPPzXzqXTRRYqJo3RZEk9uN/Zfz6q/PMOfxEmFy8kUqyt+ex2XDFpcGHnh4mO15Yh5qPbTo638+tVsy2qK4pSlApW/3Z3Fxe0D9BEcg9qZ/BGvq509wufKre3Y7HsJhAHxH+KlH2wViU+Se1J/NYHpQVHuxuHi9om8ER7se1M5yRr6uePoLnyq292eyDB4Szz/4qQa+MFYh6R+1J6sQD0qYYraaoABay6KAAAo6Ko0X3VFtu74JEpZ3Cjz5+gGpPpVwmUoxO1UjAAtZRZQAAF8lUaL7h76iu3t9o4Rd3AvwHEn0A1NVztztCkluIRlH2mtf4cF99z5VEnmaVydZGPEkk39SdT8hVTCVbc7QpZriLwL9o2zfHgvuufSovGkk72UNIzHzNz+LH1+FTPdrsonxNnxB7qPkCPER5LpYetvfVo7G3ew2BW0KDNzc6sffbT0Fqiq83W7I5GKy4pjGOIQWzfPRffr5VZOztlw4VMkKBL8TxLcyWY6k+tZ+Hw0kxsoJ/AepqQYDdxE1fxt05D3c/fRWmwGyZJjfgv2j+Q51K8HhFiQKvAfM8yfOu4CuagUpSgUpSgUpSgUpSgUpSgUpSg4IqP7Z3dDXaMeq/p+lSGlBXCw2axHCoVvZuCCGkwy3U6vAPm0X/AGfDpVz7V2IJPEtg34/186jEsJQkEWI5GrlHnlGkwriSJjYHQjivUH9DVmbodoSy2VyEk9bBvS/A/dPuvWdvXuWuJvJFZJuYPsy+TdG+98eoqfaGxXidlClHX2o24j06joRxqo9G4TbKvbNy4ciD5EaisXbG6WBxxzTwxSMeLlcjn1kiKk+8GqH2Rv5iMNZSc6j6r3uPRuI9DcVMNndrUR9vPGfTMPiuvyoJS/Yts0m+SQeQxBt84yfnWx2d2c7NwxDLho2Yc5S03ykIT/TUZ/8AVHDf78fB/wDtrBxvathwNHZ/4UP/AFWFMGZWZiNpogFvq+zwsvoBYL7gKjO3N8EiUs7hR1J4+nMnyFVhtTtMlluIkCfec5j8OA+dRmUyztmkLu3VgT10FuA04Cgle3e0h5LrApA+24/Bf1+FRDFyyO93LO54348Tz6eQqS7tbjT4sgongv4nbMqixF9eZ04Lfj5a2lsTcHDYU55AJZerDwj+Fdb+rX91FVduz2Z4nGWZh3cX2m0H8o+t7tPOrW2BuZhcAAUXPIPrsATfyHBfXj51upMSToP61sNn7vPJq/hX5morXgtIbKCb8hW62fuxwMv+Ufma3OEwCRCyi3nzPvrJqD4iiCiygAdBX3SlApSlApSlApSlApSlApSlApSlApSlApSlArC2hsxZh0bkfyPUVm0oIPjcC0bWYf319K0W2tgRYpbSLqPZddGX0PTyOlWdi8Gsq2Yeh5j0qLbS2O0RvxXqPz6VRSm8O4U0dzk75P8AeRjxD+JOI9RcelQubZP2Tfyr0Yy1hY3YsM/72KNz1ZQT/m4/OmUeeTs5q7I9msavMbk4P/66fF/+6s3C7v4eI3SGJT1yAn4m5oKi2F2f4jEm6JZdPG9gvG/E6n3A1ZW7/Zhh8Plaa0rgcLWS/pe7e/TU6VJo5LcOPWu6DDPM1lBJ/DhxPKmVcGewAUWA0Ataw6ADhXdg9lSTG40H2jw91brAbuKli/iPTl/WtyFtwqDA2fsRItbZm+0fyrYUpQKUpQKUpQKUpQKUpQKUpQKUpQKUpQKUpQKUpQKUpQKUpQK4K341zSg1GN3dR9V8J+I/pWnn3dlXgA3of1qX0oISdjTf7tvhXbDu/K31bepAqYVzQaLCbsAayG/kP141uYYFQWUADoK7KUClKUClKUClKUClKUClKUH/2Q=="/>
          <p:cNvSpPr>
            <a:spLocks noChangeAspect="1" noChangeArrowheads="1"/>
          </p:cNvSpPr>
          <p:nvPr/>
        </p:nvSpPr>
        <p:spPr bwMode="auto">
          <a:xfrm>
            <a:off x="1259681" y="-634604"/>
            <a:ext cx="1943100" cy="1321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endParaRPr lang="en-GB" altLang="en-US" sz="1350"/>
          </a:p>
        </p:txBody>
      </p:sp>
      <p:sp>
        <p:nvSpPr>
          <p:cNvPr id="5138" name="TextBox 20"/>
          <p:cNvSpPr txBox="1">
            <a:spLocks noChangeArrowheads="1"/>
          </p:cNvSpPr>
          <p:nvPr/>
        </p:nvSpPr>
        <p:spPr bwMode="auto">
          <a:xfrm>
            <a:off x="1500875" y="3040107"/>
            <a:ext cx="1403747" cy="2054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endParaRPr lang="en-GB" altLang="en-US" sz="1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Antonio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50 year old male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Disabled in wheelchair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Married with two kids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Very wealthy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Likes playing tennis</a:t>
            </a:r>
          </a:p>
          <a:p>
            <a:endParaRPr lang="en-GB" altLang="en-US" sz="750" dirty="0"/>
          </a:p>
        </p:txBody>
      </p:sp>
      <p:sp>
        <p:nvSpPr>
          <p:cNvPr id="5141" name="TextBox 23"/>
          <p:cNvSpPr txBox="1">
            <a:spLocks noChangeArrowheads="1"/>
          </p:cNvSpPr>
          <p:nvPr/>
        </p:nvSpPr>
        <p:spPr bwMode="auto">
          <a:xfrm>
            <a:off x="4398404" y="3181767"/>
            <a:ext cx="1233338" cy="2131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David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 years </a:t>
            </a:r>
            <a:r>
              <a:rPr lang="en-GB" alt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old </a:t>
            </a: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boy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ery social</a:t>
            </a:r>
            <a:endParaRPr lang="en-GB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At primary </a:t>
            </a:r>
            <a:r>
              <a:rPr lang="en-GB" alt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school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Little money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Likes </a:t>
            </a: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gadgets and games</a:t>
            </a:r>
          </a:p>
          <a:p>
            <a:pPr>
              <a:buFont typeface="Arial" panose="020B0604020202020204" pitchFamily="34" charset="0"/>
              <a:buChar char="•"/>
            </a:pPr>
            <a:endParaRPr lang="en-GB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GB" altLang="en-US" sz="750" dirty="0"/>
          </a:p>
          <a:p>
            <a:pPr>
              <a:buFont typeface="Arial" panose="020B0604020202020204" pitchFamily="34" charset="0"/>
              <a:buChar char="•"/>
            </a:pPr>
            <a:endParaRPr lang="en-GB" altLang="en-US" sz="750" dirty="0"/>
          </a:p>
          <a:p>
            <a:endParaRPr lang="en-GB" altLang="en-US" sz="750" dirty="0"/>
          </a:p>
        </p:txBody>
      </p:sp>
      <p:sp>
        <p:nvSpPr>
          <p:cNvPr id="5143" name="TextBox 25"/>
          <p:cNvSpPr txBox="1">
            <a:spLocks noChangeArrowheads="1"/>
          </p:cNvSpPr>
          <p:nvPr/>
        </p:nvSpPr>
        <p:spPr bwMode="auto">
          <a:xfrm>
            <a:off x="7433844" y="3181767"/>
            <a:ext cx="1801610" cy="191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Linda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en-GB" alt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8</a:t>
            </a: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year old </a:t>
            </a: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female</a:t>
            </a:r>
            <a:endParaRPr lang="en-GB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Retired</a:t>
            </a:r>
            <a:endParaRPr lang="en-GB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Widowed</a:t>
            </a:r>
            <a:endParaRPr lang="en-GB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Lives in a 2 bedroom flat</a:t>
            </a:r>
            <a:endParaRPr lang="en-GB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Social life at home</a:t>
            </a:r>
            <a:endParaRPr lang="en-GB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Likes sewing and walking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Enjoys baking cakes </a:t>
            </a:r>
            <a:endParaRPr lang="en-GB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GB" altLang="en-US" sz="750" dirty="0"/>
          </a:p>
          <a:p>
            <a:pPr>
              <a:buFont typeface="Arial" panose="020B0604020202020204" pitchFamily="34" charset="0"/>
              <a:buChar char="•"/>
            </a:pPr>
            <a:endParaRPr lang="en-GB" altLang="en-US" sz="750" dirty="0"/>
          </a:p>
          <a:p>
            <a:endParaRPr lang="en-GB" altLang="en-US" sz="750" dirty="0"/>
          </a:p>
        </p:txBody>
      </p:sp>
      <p:sp>
        <p:nvSpPr>
          <p:cNvPr id="25" name="Rectangle 24"/>
          <p:cNvSpPr/>
          <p:nvPr/>
        </p:nvSpPr>
        <p:spPr>
          <a:xfrm>
            <a:off x="-1" y="-12931"/>
            <a:ext cx="3470787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Target Market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70787" y="-6108"/>
            <a:ext cx="5673213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DESIGN BRIEF: </a:t>
            </a:r>
            <a:r>
              <a:rPr lang="en-GB" dirty="0" smtClean="0">
                <a:solidFill>
                  <a:schemeClr val="bg1"/>
                </a:solidFill>
              </a:rPr>
              <a:t>I would like you to chose one of the three products to re-design for each of the target market groups.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48" y="2120668"/>
            <a:ext cx="9138952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TMG PROFILES: </a:t>
            </a:r>
            <a:r>
              <a:rPr lang="en-GB" dirty="0" smtClean="0">
                <a:solidFill>
                  <a:schemeClr val="bg1"/>
                </a:solidFill>
              </a:rPr>
              <a:t>You will need to choose one product and re-design the product for each of the TMG below.  2 initial design ideas per client.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026" name="Picture 2" descr="The US States With the Oldest Populations - WorldAtlas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751" y="3037648"/>
            <a:ext cx="1890039" cy="189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aster sessions to get disabled people active | Liverpool Expres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6" t="3691" r="12011"/>
          <a:stretch/>
        </p:blipFill>
        <p:spPr bwMode="auto">
          <a:xfrm>
            <a:off x="-1" y="3037648"/>
            <a:ext cx="1506077" cy="189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rowing Cooperation in Young Children - Young Kids, Behavior ...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5"/>
          <a:stretch/>
        </p:blipFill>
        <p:spPr bwMode="auto">
          <a:xfrm>
            <a:off x="2753833" y="3037648"/>
            <a:ext cx="1651665" cy="165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WordArt 4"/>
          <p:cNvSpPr>
            <a:spLocks noChangeArrowheads="1" noChangeShapeType="1" noTextEdit="1"/>
          </p:cNvSpPr>
          <p:nvPr/>
        </p:nvSpPr>
        <p:spPr bwMode="auto">
          <a:xfrm>
            <a:off x="42531" y="682272"/>
            <a:ext cx="38862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7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FF"/>
                </a:solidFill>
              </a:rPr>
              <a:t>What is a Target market Group?</a:t>
            </a:r>
            <a:endParaRPr lang="en-GB" sz="27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66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021392" y="633400"/>
            <a:ext cx="5122607" cy="520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en-US" sz="1200" b="1" dirty="0"/>
              <a:t>All products are designed with users in mind. The group of users for a product are referred to as the Target Market Group.</a:t>
            </a:r>
          </a:p>
        </p:txBody>
      </p:sp>
      <p:sp>
        <p:nvSpPr>
          <p:cNvPr id="4" name="Rectangle 3"/>
          <p:cNvSpPr/>
          <p:nvPr/>
        </p:nvSpPr>
        <p:spPr>
          <a:xfrm>
            <a:off x="-2" y="1101759"/>
            <a:ext cx="9144001" cy="107414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1100" dirty="0"/>
              <a:t>Many manufacturers use extensive market research to establish their TMG, without which it would be almost impossible to design a </a:t>
            </a:r>
            <a:r>
              <a:rPr lang="en-US" altLang="en-US" sz="1100" dirty="0" smtClean="0"/>
              <a:t>product.</a:t>
            </a:r>
          </a:p>
          <a:p>
            <a:pPr marL="171450" indent="-17145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1100" dirty="0" smtClean="0"/>
              <a:t>Establishing </a:t>
            </a:r>
            <a:r>
              <a:rPr lang="en-US" altLang="en-US" sz="1100" dirty="0"/>
              <a:t>the TMG means knowing the who you are designing for and what their needs are; are the users male or female, young or old, able-bodied or disabled, expert or novice users of the </a:t>
            </a:r>
            <a:r>
              <a:rPr lang="en-US" altLang="en-US" sz="1100" dirty="0" smtClean="0"/>
              <a:t>product?</a:t>
            </a:r>
          </a:p>
          <a:p>
            <a:pPr marL="171450" indent="-171450"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1100" dirty="0" smtClean="0"/>
              <a:t>The </a:t>
            </a:r>
            <a:r>
              <a:rPr lang="en-US" altLang="en-US" sz="1100" dirty="0"/>
              <a:t>type of end-user will help determine the characteristics of a product to enable it to meet user needs and therefore have good a good sales potential.</a:t>
            </a:r>
          </a:p>
        </p:txBody>
      </p:sp>
    </p:spTree>
    <p:extLst>
      <p:ext uri="{BB962C8B-B14F-4D97-AF65-F5344CB8AC3E}">
        <p14:creationId xmlns:p14="http://schemas.microsoft.com/office/powerpoint/2010/main" val="398084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4432717"/>
              </p:ext>
            </p:extLst>
          </p:nvPr>
        </p:nvGraphicFramePr>
        <p:xfrm>
          <a:off x="196768" y="838070"/>
          <a:ext cx="4407505" cy="3710087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44075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22810"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>
                          <a:latin typeface="+mn-lt"/>
                          <a:cs typeface="Century Gothic"/>
                        </a:rPr>
                        <a:t>Learning Objective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21417">
                <a:tc>
                  <a:txBody>
                    <a:bodyPr/>
                    <a:lstStyle/>
                    <a:p>
                      <a:r>
                        <a:rPr lang="en-US" sz="18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By the end of the lesson I will: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Be able to generate a range of ideas to re-design an existing product for the three target market groups.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Be able to create an in depth product analysis page for your chosen product linked to your TMG.</a:t>
                      </a:r>
                      <a:endParaRPr lang="en-US" sz="1800" b="0" baseline="0" dirty="0" smtClean="0">
                        <a:solidFill>
                          <a:srgbClr val="000000"/>
                        </a:solidFill>
                        <a:latin typeface="+mn-lt"/>
                        <a:cs typeface="Century Gothic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5461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Key words</a:t>
                      </a:r>
                    </a:p>
                    <a:p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Design Ideas, color,</a:t>
                      </a:r>
                      <a:r>
                        <a:rPr lang="en-US" sz="18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 line, weight, shading, annotation, headphones, ideas, generate, shading</a:t>
                      </a:r>
                      <a:endParaRPr lang="en-US" sz="1800" b="0" dirty="0" smtClean="0">
                        <a:solidFill>
                          <a:srgbClr val="000000"/>
                        </a:solidFill>
                        <a:latin typeface="+mn-lt"/>
                        <a:cs typeface="Century Gothic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05482866"/>
              </p:ext>
            </p:extLst>
          </p:nvPr>
        </p:nvGraphicFramePr>
        <p:xfrm>
          <a:off x="4711848" y="849854"/>
          <a:ext cx="4228951" cy="4065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246575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600" b="1" dirty="0" smtClean="0">
                <a:latin typeface="Century Gothic" panose="020B0502020202020204" pitchFamily="34" charset="0"/>
              </a:rPr>
              <a:t>Initial design ideas</a:t>
            </a:r>
            <a:endParaRPr lang="en-GB" sz="36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13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72173" y="1670696"/>
            <a:ext cx="8971827" cy="2983830"/>
            <a:chOff x="256041" y="3334722"/>
            <a:chExt cx="5026024" cy="2867550"/>
          </a:xfrm>
        </p:grpSpPr>
        <p:cxnSp>
          <p:nvCxnSpPr>
            <p:cNvPr id="11" name="Straight Arrow Connector 10"/>
            <p:cNvCxnSpPr/>
            <p:nvPr/>
          </p:nvCxnSpPr>
          <p:spPr>
            <a:xfrm flipV="1">
              <a:off x="3106183" y="3694899"/>
              <a:ext cx="427104" cy="346747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3513050" y="3401272"/>
              <a:ext cx="1769015" cy="488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 smtClean="0"/>
                <a:t>CUSTOMER</a:t>
              </a:r>
            </a:p>
            <a:p>
              <a:r>
                <a:rPr lang="en-GB" sz="900" dirty="0" smtClean="0"/>
                <a:t>This </a:t>
              </a:r>
              <a:r>
                <a:rPr lang="en-GB" sz="900" dirty="0"/>
                <a:t>is </a:t>
              </a:r>
              <a:r>
                <a:rPr lang="en-GB" sz="900" dirty="0" smtClean="0"/>
                <a:t>a product that is mostly used for </a:t>
              </a:r>
              <a:r>
                <a:rPr lang="en-GB" sz="900" dirty="0"/>
                <a:t>…………. I think this </a:t>
              </a:r>
              <a:r>
                <a:rPr lang="en-GB" sz="900" dirty="0" smtClean="0"/>
                <a:t>is because that TMG likes to play…………. </a:t>
              </a:r>
              <a:endParaRPr lang="en-GB" sz="9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54738" y="5515503"/>
              <a:ext cx="1769015" cy="621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 smtClean="0"/>
                <a:t>MATERIALS</a:t>
              </a:r>
            </a:p>
            <a:p>
              <a:r>
                <a:rPr lang="en-GB" sz="900" dirty="0" smtClean="0"/>
                <a:t>This </a:t>
              </a:r>
              <a:r>
                <a:rPr lang="en-GB" sz="900" dirty="0"/>
                <a:t>product has been made using plastic </a:t>
              </a:r>
              <a:r>
                <a:rPr lang="en-GB" sz="900" dirty="0" smtClean="0"/>
                <a:t>and……. </a:t>
              </a:r>
              <a:r>
                <a:rPr lang="en-GB" sz="900" dirty="0"/>
                <a:t>The plastic looks like it is a durable material and </a:t>
              </a:r>
              <a:r>
                <a:rPr lang="en-GB" sz="900" dirty="0" smtClean="0"/>
                <a:t>……... </a:t>
              </a:r>
              <a:endParaRPr lang="en-GB" sz="900" dirty="0"/>
            </a:p>
            <a:p>
              <a:r>
                <a:rPr lang="en-GB" sz="900" dirty="0"/>
                <a:t>The </a:t>
              </a:r>
              <a:r>
                <a:rPr lang="en-GB" sz="900" dirty="0" smtClean="0"/>
                <a:t>product </a:t>
              </a:r>
              <a:r>
                <a:rPr lang="en-GB" sz="900" dirty="0"/>
                <a:t>is a lightweight material which…….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785315" y="4992364"/>
              <a:ext cx="1220611" cy="488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 smtClean="0"/>
                <a:t>SAFETY</a:t>
              </a:r>
            </a:p>
            <a:p>
              <a:r>
                <a:rPr lang="en-GB" sz="900" dirty="0" smtClean="0"/>
                <a:t>This </a:t>
              </a:r>
              <a:r>
                <a:rPr lang="en-GB" sz="900" dirty="0"/>
                <a:t>product looks safe for the TMG because………..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6041" y="3334722"/>
              <a:ext cx="1769015" cy="488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 smtClean="0"/>
                <a:t>COST</a:t>
              </a:r>
            </a:p>
            <a:p>
              <a:r>
                <a:rPr lang="en-GB" sz="900" dirty="0" smtClean="0"/>
                <a:t>This </a:t>
              </a:r>
              <a:r>
                <a:rPr lang="en-GB" sz="900" dirty="0"/>
                <a:t>product looks like it has been made using ……. </a:t>
              </a:r>
              <a:r>
                <a:rPr lang="en-GB" sz="900" dirty="0" smtClean="0"/>
                <a:t>plastic</a:t>
              </a:r>
              <a:r>
                <a:rPr lang="en-GB" sz="900" dirty="0"/>
                <a:t>. This is </a:t>
              </a:r>
              <a:r>
                <a:rPr lang="en-GB" sz="900" dirty="0" smtClean="0"/>
                <a:t>strong material that costs </a:t>
              </a:r>
              <a:r>
                <a:rPr lang="en-GB" sz="900" dirty="0"/>
                <a:t>…….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26705" y="4144160"/>
              <a:ext cx="1124238" cy="621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 smtClean="0"/>
                <a:t>AESTHETICS</a:t>
              </a:r>
            </a:p>
            <a:p>
              <a:r>
                <a:rPr lang="en-GB" sz="900" dirty="0" smtClean="0"/>
                <a:t>The </a:t>
              </a:r>
              <a:r>
                <a:rPr lang="en-GB" sz="900" dirty="0"/>
                <a:t>colours on this product are </a:t>
              </a:r>
              <a:r>
                <a:rPr lang="en-GB" sz="900" dirty="0" smtClean="0"/>
                <a:t>very…... </a:t>
              </a:r>
              <a:r>
                <a:rPr lang="en-GB" sz="900" dirty="0"/>
                <a:t>This allows the TMG to then </a:t>
              </a:r>
              <a:r>
                <a:rPr lang="en-GB" sz="900" dirty="0" smtClean="0"/>
                <a:t>adapt the colours because…... </a:t>
              </a:r>
              <a:endParaRPr lang="en-GB" sz="9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793835" y="4126016"/>
              <a:ext cx="1488229" cy="354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 smtClean="0"/>
                <a:t>ENVIRONMENT</a:t>
              </a:r>
            </a:p>
            <a:p>
              <a:r>
                <a:rPr lang="en-GB" sz="900" dirty="0" smtClean="0"/>
                <a:t>The </a:t>
              </a:r>
              <a:r>
                <a:rPr lang="en-GB" sz="900" dirty="0"/>
                <a:t>product looks like it can be recycled because……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602586" y="5581128"/>
              <a:ext cx="1501362" cy="621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 smtClean="0"/>
                <a:t>SIZE</a:t>
              </a:r>
            </a:p>
            <a:p>
              <a:r>
                <a:rPr lang="en-GB" sz="900" dirty="0" smtClean="0"/>
                <a:t>The </a:t>
              </a:r>
              <a:r>
                <a:rPr lang="en-GB" sz="900" dirty="0"/>
                <a:t>product looks like it is a good size for when it needs to be used.  Also the design of this product means it can also be used as a </a:t>
              </a:r>
              <a:r>
                <a:rPr lang="en-GB" sz="900" dirty="0" smtClean="0"/>
                <a:t>…... </a:t>
              </a:r>
              <a:endParaRPr lang="en-GB" sz="900" dirty="0"/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flipV="1">
              <a:off x="3181457" y="4293122"/>
              <a:ext cx="603858" cy="65305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38" idx="3"/>
            </p:cNvCxnSpPr>
            <p:nvPr/>
          </p:nvCxnSpPr>
          <p:spPr>
            <a:xfrm>
              <a:off x="3085006" y="4630952"/>
              <a:ext cx="700309" cy="535955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endCxn id="18" idx="0"/>
            </p:cNvCxnSpPr>
            <p:nvPr/>
          </p:nvCxnSpPr>
          <p:spPr>
            <a:xfrm>
              <a:off x="3024062" y="5166907"/>
              <a:ext cx="329206" cy="414220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 flipH="1">
              <a:off x="1575618" y="5047923"/>
              <a:ext cx="414128" cy="467580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 flipH="1" flipV="1">
              <a:off x="1465466" y="4407518"/>
              <a:ext cx="524280" cy="109440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flipH="1" flipV="1">
              <a:off x="1694135" y="3727463"/>
              <a:ext cx="373116" cy="314183"/>
            </a:xfrm>
            <a:prstGeom prst="straightConnector1">
              <a:avLst/>
            </a:prstGeom>
            <a:ln w="38100">
              <a:solidFill>
                <a:schemeClr val="bg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/>
          <p:cNvGrpSpPr/>
          <p:nvPr/>
        </p:nvGrpSpPr>
        <p:grpSpPr>
          <a:xfrm>
            <a:off x="-1" y="-69865"/>
            <a:ext cx="9144001" cy="507831"/>
            <a:chOff x="-1" y="195350"/>
            <a:chExt cx="12192001" cy="591811"/>
          </a:xfrm>
        </p:grpSpPr>
        <p:sp>
          <p:nvSpPr>
            <p:cNvPr id="5" name="Rectangle 4"/>
            <p:cNvSpPr/>
            <p:nvPr/>
          </p:nvSpPr>
          <p:spPr>
            <a:xfrm>
              <a:off x="0" y="332509"/>
              <a:ext cx="12192000" cy="29925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-1" y="195350"/>
              <a:ext cx="10687988" cy="591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7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PRODUCT </a:t>
              </a:r>
              <a:r>
                <a:rPr lang="en-GB" sz="27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ANALYSIS </a:t>
              </a:r>
              <a:endParaRPr lang="en-GB" sz="15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0" y="293724"/>
            <a:ext cx="914400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b="1" u="sng" dirty="0" smtClean="0"/>
              <a:t>Task:</a:t>
            </a:r>
            <a:endParaRPr lang="en-GB" sz="1350" b="1" u="sng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350" dirty="0" smtClean="0"/>
              <a:t>I would like you to choose one product.  This must be either a games controller, electric toothbrush or tin can opener.  If you have this product at home then take a picture and use this but if not then use a clear image from the internet.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350" dirty="0" smtClean="0"/>
              <a:t>You </a:t>
            </a:r>
            <a:r>
              <a:rPr lang="en-GB" sz="1350" dirty="0"/>
              <a:t>are to complete a detailed product analysis </a:t>
            </a:r>
            <a:r>
              <a:rPr lang="en-GB" sz="1350" dirty="0" smtClean="0"/>
              <a:t>using ACCESS FM as framework for this one product. </a:t>
            </a:r>
            <a:endParaRPr lang="en-GB" sz="135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350" dirty="0"/>
              <a:t>You </a:t>
            </a:r>
            <a:r>
              <a:rPr lang="en-GB" sz="1350" dirty="0" smtClean="0"/>
              <a:t>need to link your product analysis page to each of your Target Market Groups so for Antonio, David and Linda.</a:t>
            </a:r>
            <a:endParaRPr lang="en-GB" sz="1350" dirty="0"/>
          </a:p>
        </p:txBody>
      </p:sp>
      <p:sp>
        <p:nvSpPr>
          <p:cNvPr id="36" name="TextBox 35"/>
          <p:cNvSpPr txBox="1"/>
          <p:nvPr/>
        </p:nvSpPr>
        <p:spPr>
          <a:xfrm>
            <a:off x="3467611" y="1485243"/>
            <a:ext cx="212032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 smtClean="0"/>
              <a:t>FUNCTIONALITY</a:t>
            </a:r>
          </a:p>
          <a:p>
            <a:r>
              <a:rPr lang="en-GB" sz="900" dirty="0" smtClean="0"/>
              <a:t>The </a:t>
            </a:r>
            <a:r>
              <a:rPr lang="en-GB" sz="900" dirty="0"/>
              <a:t>features on this product make it </a:t>
            </a:r>
            <a:r>
              <a:rPr lang="en-GB" sz="900" dirty="0" smtClean="0"/>
              <a:t>function…..</a:t>
            </a:r>
            <a:endParaRPr lang="en-GB" sz="900" dirty="0"/>
          </a:p>
        </p:txBody>
      </p:sp>
      <p:cxnSp>
        <p:nvCxnSpPr>
          <p:cNvPr id="37" name="Straight Arrow Connector 36"/>
          <p:cNvCxnSpPr/>
          <p:nvPr/>
        </p:nvCxnSpPr>
        <p:spPr>
          <a:xfrm flipV="1">
            <a:off x="4179874" y="1851639"/>
            <a:ext cx="77407" cy="642438"/>
          </a:xfrm>
          <a:prstGeom prst="straightConnector1">
            <a:avLst/>
          </a:prstGeom>
          <a:ln w="38100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8" descr="Sony CUHZCT1E Video Games Controller for sale online | eBa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318" y="2420068"/>
            <a:ext cx="1816768" cy="119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11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arm3.static.flickr.com/2036/1535506024_07cb443cd5_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3" t="7992" r="2300" b="4880"/>
          <a:stretch/>
        </p:blipFill>
        <p:spPr bwMode="auto">
          <a:xfrm>
            <a:off x="2410850" y="165940"/>
            <a:ext cx="6504551" cy="399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4850" y="277618"/>
            <a:ext cx="2434106" cy="178519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200" i="1" dirty="0">
                <a:solidFill>
                  <a:srgbClr val="FF0000"/>
                </a:solidFill>
                <a:latin typeface="+mn-lt"/>
              </a:rPr>
              <a:t>What are your thoughts on these</a:t>
            </a:r>
          </a:p>
          <a:p>
            <a:pPr algn="l"/>
            <a:r>
              <a:rPr lang="en-GB" sz="3200" i="1" dirty="0">
                <a:solidFill>
                  <a:srgbClr val="FF0000"/>
                </a:solidFill>
                <a:latin typeface="+mn-lt"/>
              </a:rPr>
              <a:t>Sketches?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24850" y="4354628"/>
            <a:ext cx="8790551" cy="691064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GB" sz="1500" dirty="0"/>
              <a:t>The use of black outlines of key drawings</a:t>
            </a:r>
          </a:p>
          <a:p>
            <a:r>
              <a:rPr lang="en-GB" sz="1500" dirty="0"/>
              <a:t>The use of coloured strips to highlight key drawings</a:t>
            </a:r>
          </a:p>
          <a:p>
            <a:endParaRPr lang="en-GB" sz="1500" dirty="0"/>
          </a:p>
        </p:txBody>
      </p:sp>
      <p:sp>
        <p:nvSpPr>
          <p:cNvPr id="4" name="Rectangle 3"/>
          <p:cNvSpPr/>
          <p:nvPr/>
        </p:nvSpPr>
        <p:spPr>
          <a:xfrm>
            <a:off x="124850" y="3959688"/>
            <a:ext cx="2286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500" u="sng" dirty="0">
                <a:solidFill>
                  <a:srgbClr val="FF0000"/>
                </a:solidFill>
              </a:rPr>
              <a:t>Focus on:</a:t>
            </a:r>
          </a:p>
        </p:txBody>
      </p:sp>
    </p:spTree>
    <p:extLst>
      <p:ext uri="{BB962C8B-B14F-4D97-AF65-F5344CB8AC3E}">
        <p14:creationId xmlns:p14="http://schemas.microsoft.com/office/powerpoint/2010/main" val="106031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641" y="126669"/>
            <a:ext cx="5752851" cy="460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478753"/>
            <a:ext cx="3654188" cy="151618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i="1" dirty="0">
                <a:solidFill>
                  <a:srgbClr val="FF0000"/>
                </a:solidFill>
                <a:latin typeface="+mn-lt"/>
              </a:rPr>
              <a:t>Do you like</a:t>
            </a:r>
          </a:p>
          <a:p>
            <a:pPr algn="l"/>
            <a:r>
              <a:rPr lang="en-GB" sz="3600" i="1" dirty="0">
                <a:solidFill>
                  <a:srgbClr val="FF0000"/>
                </a:solidFill>
                <a:latin typeface="+mn-lt"/>
              </a:rPr>
              <a:t>This designers</a:t>
            </a:r>
          </a:p>
          <a:p>
            <a:pPr algn="l"/>
            <a:r>
              <a:rPr lang="en-GB" sz="3600" i="1" dirty="0">
                <a:solidFill>
                  <a:srgbClr val="FF0000"/>
                </a:solidFill>
                <a:latin typeface="+mn-lt"/>
              </a:rPr>
              <a:t>Use of arrows</a:t>
            </a:r>
          </a:p>
          <a:p>
            <a:pPr algn="l"/>
            <a:r>
              <a:rPr lang="en-GB" sz="3600" i="1" dirty="0">
                <a:solidFill>
                  <a:srgbClr val="FF0000"/>
                </a:solidFill>
                <a:latin typeface="+mn-lt"/>
              </a:rPr>
              <a:t>And circles?</a:t>
            </a:r>
          </a:p>
          <a:p>
            <a:pPr algn="l"/>
            <a:r>
              <a:rPr lang="en-GB" sz="2700" b="0" i="1" dirty="0"/>
              <a:t> 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89527" y="2347017"/>
            <a:ext cx="3168059" cy="261763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500" dirty="0"/>
              <a:t>What do you think of the composition of the page?</a:t>
            </a:r>
          </a:p>
          <a:p>
            <a:pPr marL="0" indent="0">
              <a:buNone/>
            </a:pPr>
            <a:endParaRPr lang="en-GB" sz="1500" dirty="0"/>
          </a:p>
          <a:p>
            <a:pPr marL="0" indent="0">
              <a:buNone/>
            </a:pPr>
            <a:r>
              <a:rPr lang="en-GB" sz="1500" dirty="0"/>
              <a:t>Too much on the page or just enough?</a:t>
            </a:r>
          </a:p>
          <a:p>
            <a:pPr marL="0" indent="0">
              <a:buNone/>
            </a:pPr>
            <a:endParaRPr lang="en-GB" sz="1500" dirty="0"/>
          </a:p>
          <a:p>
            <a:pPr marL="0" indent="0">
              <a:buNone/>
            </a:pPr>
            <a:r>
              <a:rPr lang="en-GB" sz="1500" dirty="0"/>
              <a:t>Would you use arrows or zoomed in sections?</a:t>
            </a:r>
          </a:p>
        </p:txBody>
      </p:sp>
    </p:spTree>
    <p:extLst>
      <p:ext uri="{BB962C8B-B14F-4D97-AF65-F5344CB8AC3E}">
        <p14:creationId xmlns:p14="http://schemas.microsoft.com/office/powerpoint/2010/main" val="361793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026" y="533602"/>
            <a:ext cx="6331974" cy="460408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5900" y="800100"/>
            <a:ext cx="2389648" cy="1627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000000"/>
                </a:solidFill>
                <a:cs typeface="Century Gothic"/>
              </a:rPr>
              <a:t>EXTENSION: Can you add color? (choose one).  Annotate your design ideas so that they are linked to the TMG groups.</a:t>
            </a:r>
            <a:endParaRPr lang="en-US" b="1" dirty="0">
              <a:solidFill>
                <a:srgbClr val="000000"/>
              </a:solidFill>
              <a:cs typeface="Century Gothic"/>
            </a:endParaRPr>
          </a:p>
        </p:txBody>
      </p:sp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215899" y="2615331"/>
            <a:ext cx="2389649" cy="252816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bg1"/>
                </a:solidFill>
                <a:cs typeface="Century Gothic"/>
              </a:rPr>
              <a:t>TASK: </a:t>
            </a:r>
          </a:p>
          <a:p>
            <a:r>
              <a:rPr lang="en-US" b="1" dirty="0" smtClean="0">
                <a:solidFill>
                  <a:schemeClr val="bg1"/>
                </a:solidFill>
                <a:cs typeface="Century Gothic"/>
              </a:rPr>
              <a:t>-6 initial design ideas </a:t>
            </a:r>
          </a:p>
          <a:p>
            <a:r>
              <a:rPr lang="en-US" b="1" dirty="0">
                <a:solidFill>
                  <a:schemeClr val="bg1"/>
                </a:solidFill>
                <a:cs typeface="Century Gothic"/>
              </a:rPr>
              <a:t>-</a:t>
            </a:r>
            <a:r>
              <a:rPr lang="en-US" b="1" dirty="0" smtClean="0">
                <a:solidFill>
                  <a:schemeClr val="bg1"/>
                </a:solidFill>
                <a:cs typeface="Century Gothic"/>
              </a:rPr>
              <a:t>Start with the product then work around that design idea.  </a:t>
            </a:r>
          </a:p>
          <a:p>
            <a:r>
              <a:rPr lang="en-US" b="1" dirty="0">
                <a:solidFill>
                  <a:schemeClr val="bg1"/>
                </a:solidFill>
                <a:cs typeface="Century Gothic"/>
              </a:rPr>
              <a:t>-</a:t>
            </a:r>
            <a:r>
              <a:rPr lang="en-US" b="1" dirty="0" smtClean="0">
                <a:solidFill>
                  <a:schemeClr val="bg1"/>
                </a:solidFill>
                <a:cs typeface="Century Gothic"/>
              </a:rPr>
              <a:t>Look at product you have and re-design it so it fits the different TMG groups.</a:t>
            </a:r>
            <a:endParaRPr lang="en-US" dirty="0">
              <a:solidFill>
                <a:schemeClr val="bg1"/>
              </a:solidFill>
              <a:cs typeface="Century Gothic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40628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600" b="1" dirty="0" smtClean="0">
                <a:latin typeface="Century Gothic" panose="020B0502020202020204" pitchFamily="34" charset="0"/>
              </a:rPr>
              <a:t>Initial design ideas</a:t>
            </a:r>
            <a:endParaRPr lang="en-GB" sz="36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7497" y="8849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952750" y="708840"/>
            <a:ext cx="2617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EXAMPLE- Earbud designs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052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367606"/>
            <a:ext cx="9144000" cy="77589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000000"/>
              </a:solidFill>
              <a:cs typeface="Century Gothic"/>
            </a:endParaRPr>
          </a:p>
        </p:txBody>
      </p:sp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681" name="AutoShape 9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0" y="731416"/>
            <a:ext cx="8816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How have you done today?</a:t>
            </a:r>
          </a:p>
          <a:p>
            <a:r>
              <a:rPr lang="en-GB" sz="1600" dirty="0" smtClean="0"/>
              <a:t>Using key words, write a short comment on how your design ideas could improve.</a:t>
            </a:r>
            <a:endParaRPr lang="en-GB" sz="1600" dirty="0"/>
          </a:p>
        </p:txBody>
      </p:sp>
      <p:sp>
        <p:nvSpPr>
          <p:cNvPr id="2" name="Rectangular Callout 1"/>
          <p:cNvSpPr/>
          <p:nvPr/>
        </p:nvSpPr>
        <p:spPr>
          <a:xfrm>
            <a:off x="368300" y="1671716"/>
            <a:ext cx="8298180" cy="2519680"/>
          </a:xfrm>
          <a:prstGeom prst="wedgeRectCallou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/>
              <a:t>e.g.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 smtClean="0"/>
              <a:t>A good range of ideas. Try to add more detail next time to make my ideas look more realistic.</a:t>
            </a:r>
            <a:endParaRPr lang="en-GB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143942" y="500584"/>
            <a:ext cx="2672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u="sng" dirty="0" smtClean="0">
                <a:solidFill>
                  <a:srgbClr val="7030A0"/>
                </a:solidFill>
              </a:rPr>
              <a:t>Formal is Normal</a:t>
            </a:r>
            <a:endParaRPr lang="en-GB" sz="2800" u="sng" dirty="0">
              <a:solidFill>
                <a:srgbClr val="7030A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5250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Self Assessment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52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16771</TotalTime>
  <Words>946</Words>
  <Application>Microsoft Office PowerPoint</Application>
  <PresentationFormat>On-screen Show (16:9)</PresentationFormat>
  <Paragraphs>115</Paragraphs>
  <Slides>10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Philip Jones</dc:creator>
  <cp:lastModifiedBy>teacher</cp:lastModifiedBy>
  <cp:revision>900</cp:revision>
  <cp:lastPrinted>2018-01-23T08:55:56Z</cp:lastPrinted>
  <dcterms:created xsi:type="dcterms:W3CDTF">2014-12-03T21:52:19Z</dcterms:created>
  <dcterms:modified xsi:type="dcterms:W3CDTF">2020-05-13T13:34:25Z</dcterms:modified>
</cp:coreProperties>
</file>